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8" r:id="rId2"/>
    <p:sldId id="276" r:id="rId3"/>
    <p:sldId id="382" r:id="rId4"/>
    <p:sldId id="347" r:id="rId5"/>
    <p:sldId id="359" r:id="rId6"/>
    <p:sldId id="378" r:id="rId7"/>
    <p:sldId id="358" r:id="rId8"/>
    <p:sldId id="365" r:id="rId9"/>
    <p:sldId id="364" r:id="rId10"/>
    <p:sldId id="350" r:id="rId11"/>
    <p:sldId id="376" r:id="rId12"/>
    <p:sldId id="353" r:id="rId13"/>
    <p:sldId id="370" r:id="rId14"/>
    <p:sldId id="371" r:id="rId15"/>
    <p:sldId id="380" r:id="rId16"/>
    <p:sldId id="372" r:id="rId17"/>
    <p:sldId id="354" r:id="rId18"/>
    <p:sldId id="355" r:id="rId19"/>
    <p:sldId id="367" r:id="rId20"/>
    <p:sldId id="356" r:id="rId21"/>
    <p:sldId id="374" r:id="rId22"/>
    <p:sldId id="368" r:id="rId23"/>
    <p:sldId id="373" r:id="rId24"/>
    <p:sldId id="385" r:id="rId25"/>
    <p:sldId id="386" r:id="rId26"/>
    <p:sldId id="384" r:id="rId27"/>
    <p:sldId id="366" r:id="rId28"/>
    <p:sldId id="375" r:id="rId29"/>
    <p:sldId id="351" r:id="rId30"/>
    <p:sldId id="357" r:id="rId31"/>
    <p:sldId id="35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oor,Amanpreet" initials="K" lastIdx="1" clrIdx="0">
    <p:extLst>
      <p:ext uri="{19B8F6BF-5375-455C-9EA6-DF929625EA0E}">
        <p15:presenceInfo xmlns:p15="http://schemas.microsoft.com/office/powerpoint/2012/main" userId="Kapoor,Amanpre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EFF"/>
    <a:srgbClr val="EB6E19"/>
    <a:srgbClr val="FF9393"/>
    <a:srgbClr val="0079D4"/>
    <a:srgbClr val="00B050"/>
    <a:srgbClr val="F16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434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33719-7A6F-4214-9C0D-013FD705666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6E187-A671-4FEC-B3B3-861BB3DA7B57}">
      <dgm:prSet phldrT="[Text]" custT="1"/>
      <dgm:spPr>
        <a:noFill/>
        <a:ln w="19050">
          <a:solidFill>
            <a:srgbClr val="F16000"/>
          </a:solidFill>
        </a:ln>
      </dgm:spPr>
      <dgm:t>
        <a:bodyPr/>
        <a:lstStyle/>
        <a:p>
          <a:r>
            <a:rPr lang="en-US" sz="24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gm:t>
      <dgm:extLst>
        <a:ext uri="{E40237B7-FDA0-4F09-8148-C483321AD2D9}">
          <dgm14:cNvPr xmlns:dgm14="http://schemas.microsoft.com/office/drawing/2010/diagram" id="0" name="" descr="This course will cover conceptual understanding, implementation and critical thinking while problem solving and applying various data structures and algorithms"/>
        </a:ext>
      </dgm:extLst>
    </dgm:pt>
    <dgm:pt modelId="{420DE6C3-8E95-496F-8641-0F6F3B4E48F1}" type="par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7D41622-7BF3-424F-A90A-2A327C162E47}" type="sib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0E6F50A2-2E78-411D-B955-C070A9F4B9F8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gm:t>
      <dgm:extLst>
        <a:ext uri="{E40237B7-FDA0-4F09-8148-C483321AD2D9}">
          <dgm14:cNvPr xmlns:dgm14="http://schemas.microsoft.com/office/drawing/2010/diagram" id="0" name="" descr=" conceptual understanding, "/>
        </a:ext>
      </dgm:extLst>
    </dgm:pt>
    <dgm:pt modelId="{C4DD3BA3-7754-4345-95D6-C158D4DD997C}" type="par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59D4F75-5513-4916-8D4C-162D426C7A18}" type="sib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91C933C-91AD-4882-8E6B-A739E39A6102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gm:t>
      <dgm:extLst>
        <a:ext uri="{E40237B7-FDA0-4F09-8148-C483321AD2D9}">
          <dgm14:cNvPr xmlns:dgm14="http://schemas.microsoft.com/office/drawing/2010/diagram" id="0" name="" descr="Critical thinking while problem solving"/>
        </a:ext>
      </dgm:extLst>
    </dgm:pt>
    <dgm:pt modelId="{1B544E79-F7C8-4AEF-8835-674D0A8009BC}" type="par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8875006C-29AF-40B6-8CF2-D3BAD15984D5}" type="sib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A8D91E3C-C0E0-49DA-A08F-3849BDFC9950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DC3536E7-4DEF-45ED-AEFA-F890867E8F78}" type="par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6CC9658-2BA4-4408-B433-F821498FE5BC}" type="sib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C814E58-DAA4-4227-B6C0-E804A99B2259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9CAD13A-32F9-446E-8581-F93D503EC1BC}" type="par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EBE5F87-6D6D-41C1-8E0E-5E394A5F9D30}" type="sib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52F28BC5-DA47-4103-821A-91EE36A1A493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D4A05384-64B8-4B12-A82C-A48408B99E6E}" type="par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2E4F192-5F06-4279-820A-278E22912798}" type="sib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28C838D-643F-4B8B-93FD-375F25D7AF9F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C92BD7C-DCCE-40C0-AE21-8CF159139C1B}" type="par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04BC77B-B2FA-441B-A6C0-B1891A74ED43}" type="sib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CC20A6D1-0E8B-4ABC-9D12-82F654FFA1D9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C26C0ECB-C4D6-4841-AD77-853DC6287CD3}" type="par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AB53CA2-B847-4639-AAE6-4A30B98234CA}" type="sib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01462A8-07C4-4291-8A36-AF662AE57D89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descr="implementation"/>
        </a:ext>
      </dgm:extLst>
    </dgm:pt>
    <dgm:pt modelId="{96B5FECB-540C-4337-B516-2FCD6400ED37}" type="parTrans" cxnId="{84450B19-2A5C-482F-BA68-7BC10F87C39A}">
      <dgm:prSet/>
      <dgm:spPr/>
      <dgm:t>
        <a:bodyPr/>
        <a:lstStyle/>
        <a:p>
          <a:endParaRPr lang="en-US"/>
        </a:p>
      </dgm:t>
    </dgm:pt>
    <dgm:pt modelId="{86C608BD-D64B-4017-9506-98B2CC3A078F}" type="sibTrans" cxnId="{84450B19-2A5C-482F-BA68-7BC10F87C39A}">
      <dgm:prSet/>
      <dgm:spPr/>
      <dgm:t>
        <a:bodyPr/>
        <a:lstStyle/>
        <a:p>
          <a:endParaRPr lang="en-US"/>
        </a:p>
      </dgm:t>
    </dgm:pt>
    <dgm:pt modelId="{C7B63947-DEEF-46FF-AFEC-0519A852EF3A}" type="pres">
      <dgm:prSet presAssocID="{8DC33719-7A6F-4214-9C0D-013FD70566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C5F2717-6365-4ACE-B876-95EF07335337}" type="pres">
      <dgm:prSet presAssocID="{9AE6E187-A671-4FEC-B3B3-861BB3DA7B57}" presName="singleCycle" presStyleCnt="0"/>
      <dgm:spPr/>
    </dgm:pt>
    <dgm:pt modelId="{80561381-6CA4-419C-A16D-B5A76FEA5215}" type="pres">
      <dgm:prSet presAssocID="{9AE6E187-A671-4FEC-B3B3-861BB3DA7B57}" presName="singleCenter" presStyleLbl="node1" presStyleIdx="0" presStyleCnt="4" custScaleX="213498" custScaleY="76218" custLinFactNeighborX="17034" custLinFactNeighborY="-12776">
        <dgm:presLayoutVars>
          <dgm:chMax val="7"/>
          <dgm:chPref val="7"/>
        </dgm:presLayoutVars>
      </dgm:prSet>
      <dgm:spPr/>
    </dgm:pt>
    <dgm:pt modelId="{68452DFE-84CE-4323-805F-49715B25DF2A}" type="pres">
      <dgm:prSet presAssocID="{C4DD3BA3-7754-4345-95D6-C158D4DD997C}" presName="Name56" presStyleLbl="parChTrans1D2" presStyleIdx="0" presStyleCnt="3"/>
      <dgm:spPr/>
    </dgm:pt>
    <dgm:pt modelId="{5D650C01-FAC9-4563-93F7-E60F8F3D1BB0}" type="pres">
      <dgm:prSet presAssocID="{0E6F50A2-2E78-411D-B955-C070A9F4B9F8}" presName="text0" presStyleLbl="node1" presStyleIdx="1" presStyleCnt="4" custScaleX="283349" custScaleY="94733" custRadScaleRad="108565" custRadScaleInc="30295">
        <dgm:presLayoutVars>
          <dgm:bulletEnabled val="1"/>
        </dgm:presLayoutVars>
      </dgm:prSet>
      <dgm:spPr/>
    </dgm:pt>
    <dgm:pt modelId="{CA4BFDF4-1CEF-4493-AB0C-F0AB026FD224}" type="pres">
      <dgm:prSet presAssocID="{1B544E79-F7C8-4AEF-8835-674D0A8009BC}" presName="Name56" presStyleLbl="parChTrans1D2" presStyleIdx="1" presStyleCnt="3"/>
      <dgm:spPr/>
    </dgm:pt>
    <dgm:pt modelId="{75AFE9F6-ACD3-4CF1-8850-04EC82CEFC57}" type="pres">
      <dgm:prSet presAssocID="{291C933C-91AD-4882-8E6B-A739E39A6102}" presName="text0" presStyleLbl="node1" presStyleIdx="2" presStyleCnt="4" custScaleX="251756" custScaleY="94733" custRadScaleRad="162957" custRadScaleInc="-22719">
        <dgm:presLayoutVars>
          <dgm:bulletEnabled val="1"/>
        </dgm:presLayoutVars>
      </dgm:prSet>
      <dgm:spPr/>
    </dgm:pt>
    <dgm:pt modelId="{BD2F718F-F501-40DC-92E0-CA63629BF8DF}" type="pres">
      <dgm:prSet presAssocID="{96B5FECB-540C-4337-B516-2FCD6400ED37}" presName="Name56" presStyleLbl="parChTrans1D2" presStyleIdx="2" presStyleCnt="3"/>
      <dgm:spPr/>
    </dgm:pt>
    <dgm:pt modelId="{4BFB453D-3590-494D-B902-EC59B4254293}" type="pres">
      <dgm:prSet presAssocID="{F01462A8-07C4-4291-8A36-AF662AE57D89}" presName="text0" presStyleLbl="node1" presStyleIdx="3" presStyleCnt="4" custScaleX="272010" custScaleY="94733">
        <dgm:presLayoutVars>
          <dgm:bulletEnabled val="1"/>
        </dgm:presLayoutVars>
      </dgm:prSet>
      <dgm:spPr/>
    </dgm:pt>
  </dgm:ptLst>
  <dgm:cxnLst>
    <dgm:cxn modelId="{C3286302-8140-4664-A785-24FE742D5D07}" type="presOf" srcId="{96B5FECB-540C-4337-B516-2FCD6400ED37}" destId="{BD2F718F-F501-40DC-92E0-CA63629BF8DF}" srcOrd="0" destOrd="0" presId="urn:microsoft.com/office/officeart/2008/layout/RadialCluster"/>
    <dgm:cxn modelId="{13F72C14-2D3A-47B3-909A-BEE1A0F7FE16}" srcId="{8DC33719-7A6F-4214-9C0D-013FD705666A}" destId="{9AE6E187-A671-4FEC-B3B3-861BB3DA7B57}" srcOrd="0" destOrd="0" parTransId="{420DE6C3-8E95-496F-8641-0F6F3B4E48F1}" sibTransId="{27D41622-7BF3-424F-A90A-2A327C162E47}"/>
    <dgm:cxn modelId="{84450B19-2A5C-482F-BA68-7BC10F87C39A}" srcId="{9AE6E187-A671-4FEC-B3B3-861BB3DA7B57}" destId="{F01462A8-07C4-4291-8A36-AF662AE57D89}" srcOrd="2" destOrd="0" parTransId="{96B5FECB-540C-4337-B516-2FCD6400ED37}" sibTransId="{86C608BD-D64B-4017-9506-98B2CC3A078F}"/>
    <dgm:cxn modelId="{F6B08226-0A21-4173-9906-3B075CA4C6F5}" type="presOf" srcId="{C4DD3BA3-7754-4345-95D6-C158D4DD997C}" destId="{68452DFE-84CE-4323-805F-49715B25DF2A}" srcOrd="0" destOrd="0" presId="urn:microsoft.com/office/officeart/2008/layout/RadialCluster"/>
    <dgm:cxn modelId="{85586D2C-4413-4657-9DAE-0DF606442A91}" srcId="{8DC33719-7A6F-4214-9C0D-013FD705666A}" destId="{A8D91E3C-C0E0-49DA-A08F-3849BDFC9950}" srcOrd="1" destOrd="0" parTransId="{DC3536E7-4DEF-45ED-AEFA-F890867E8F78}" sibTransId="{B6CC9658-2BA4-4408-B433-F821498FE5BC}"/>
    <dgm:cxn modelId="{329AAF3C-E80A-4591-931D-A75FB88A05E7}" srcId="{52F28BC5-DA47-4103-821A-91EE36A1A493}" destId="{CC20A6D1-0E8B-4ABC-9D12-82F654FFA1D9}" srcOrd="1" destOrd="0" parTransId="{C26C0ECB-C4D6-4841-AD77-853DC6287CD3}" sibTransId="{FAB53CA2-B847-4639-AAE6-4A30B98234CA}"/>
    <dgm:cxn modelId="{C207413E-D4EE-4AF9-B33A-34418FDD5272}" type="presOf" srcId="{0E6F50A2-2E78-411D-B955-C070A9F4B9F8}" destId="{5D650C01-FAC9-4563-93F7-E60F8F3D1BB0}" srcOrd="0" destOrd="0" presId="urn:microsoft.com/office/officeart/2008/layout/RadialCluster"/>
    <dgm:cxn modelId="{DFCC074E-89D8-41DE-B6FB-6782FBBC933B}" type="presOf" srcId="{1B544E79-F7C8-4AEF-8835-674D0A8009BC}" destId="{CA4BFDF4-1CEF-4493-AB0C-F0AB026FD224}" srcOrd="0" destOrd="0" presId="urn:microsoft.com/office/officeart/2008/layout/RadialCluster"/>
    <dgm:cxn modelId="{27325173-C5D9-4970-B5BC-7BEC7074A4A6}" srcId="{8DC33719-7A6F-4214-9C0D-013FD705666A}" destId="{52F28BC5-DA47-4103-821A-91EE36A1A493}" srcOrd="2" destOrd="0" parTransId="{D4A05384-64B8-4B12-A82C-A48408B99E6E}" sibTransId="{22E4F192-5F06-4279-820A-278E22912798}"/>
    <dgm:cxn modelId="{F096699B-0DE9-4D67-93B0-EF973CC20FCA}" type="presOf" srcId="{9AE6E187-A671-4FEC-B3B3-861BB3DA7B57}" destId="{80561381-6CA4-419C-A16D-B5A76FEA5215}" srcOrd="0" destOrd="0" presId="urn:microsoft.com/office/officeart/2008/layout/RadialCluster"/>
    <dgm:cxn modelId="{C5CB7EA3-D67F-4D39-954D-D03AFFE50F94}" srcId="{9AE6E187-A671-4FEC-B3B3-861BB3DA7B57}" destId="{291C933C-91AD-4882-8E6B-A739E39A6102}" srcOrd="1" destOrd="0" parTransId="{1B544E79-F7C8-4AEF-8835-674D0A8009BC}" sibTransId="{8875006C-29AF-40B6-8CF2-D3BAD15984D5}"/>
    <dgm:cxn modelId="{E1B161CA-D68D-4111-BF40-1727DDF0B4F9}" srcId="{9AE6E187-A671-4FEC-B3B3-861BB3DA7B57}" destId="{0E6F50A2-2E78-411D-B955-C070A9F4B9F8}" srcOrd="0" destOrd="0" parTransId="{C4DD3BA3-7754-4345-95D6-C158D4DD997C}" sibTransId="{759D4F75-5513-4916-8D4C-162D426C7A18}"/>
    <dgm:cxn modelId="{470898D3-DC94-4D30-A52E-685C42C0705A}" srcId="{52F28BC5-DA47-4103-821A-91EE36A1A493}" destId="{128C838D-643F-4B8B-93FD-375F25D7AF9F}" srcOrd="0" destOrd="0" parTransId="{7C92BD7C-DCCE-40C0-AE21-8CF159139C1B}" sibTransId="{104BC77B-B2FA-441B-A6C0-B1891A74ED43}"/>
    <dgm:cxn modelId="{232189DE-4C40-451D-9A6A-22FA37E23C1F}" type="presOf" srcId="{291C933C-91AD-4882-8E6B-A739E39A6102}" destId="{75AFE9F6-ACD3-4CF1-8850-04EC82CEFC57}" srcOrd="0" destOrd="0" presId="urn:microsoft.com/office/officeart/2008/layout/RadialCluster"/>
    <dgm:cxn modelId="{EE102EE0-0803-4EA8-BDD5-DE8335D3F425}" srcId="{A8D91E3C-C0E0-49DA-A08F-3849BDFC9950}" destId="{BC814E58-DAA4-4227-B6C0-E804A99B2259}" srcOrd="0" destOrd="0" parTransId="{79CAD13A-32F9-446E-8581-F93D503EC1BC}" sibTransId="{FEBE5F87-6D6D-41C1-8E0E-5E394A5F9D30}"/>
    <dgm:cxn modelId="{ACE4B7E0-35A0-40CE-AB6A-3633B2A5AA0C}" type="presOf" srcId="{8DC33719-7A6F-4214-9C0D-013FD705666A}" destId="{C7B63947-DEEF-46FF-AFEC-0519A852EF3A}" srcOrd="0" destOrd="0" presId="urn:microsoft.com/office/officeart/2008/layout/RadialCluster"/>
    <dgm:cxn modelId="{3688B8F0-1F3D-4D03-9D9E-8F3B79F2736B}" type="presOf" srcId="{F01462A8-07C4-4291-8A36-AF662AE57D89}" destId="{4BFB453D-3590-494D-B902-EC59B4254293}" srcOrd="0" destOrd="0" presId="urn:microsoft.com/office/officeart/2008/layout/RadialCluster"/>
    <dgm:cxn modelId="{9E29CCFD-6E73-4432-8188-196E1D805F2C}" type="presParOf" srcId="{C7B63947-DEEF-46FF-AFEC-0519A852EF3A}" destId="{8C5F2717-6365-4ACE-B876-95EF07335337}" srcOrd="0" destOrd="0" presId="urn:microsoft.com/office/officeart/2008/layout/RadialCluster"/>
    <dgm:cxn modelId="{1DE9B7B8-79E7-414F-A34F-01E65F11C7CB}" type="presParOf" srcId="{8C5F2717-6365-4ACE-B876-95EF07335337}" destId="{80561381-6CA4-419C-A16D-B5A76FEA5215}" srcOrd="0" destOrd="0" presId="urn:microsoft.com/office/officeart/2008/layout/RadialCluster"/>
    <dgm:cxn modelId="{00228588-2322-4339-A244-EEAF62249163}" type="presParOf" srcId="{8C5F2717-6365-4ACE-B876-95EF07335337}" destId="{68452DFE-84CE-4323-805F-49715B25DF2A}" srcOrd="1" destOrd="0" presId="urn:microsoft.com/office/officeart/2008/layout/RadialCluster"/>
    <dgm:cxn modelId="{1AD0706A-8D2D-4AFF-AD35-CDA64F395C37}" type="presParOf" srcId="{8C5F2717-6365-4ACE-B876-95EF07335337}" destId="{5D650C01-FAC9-4563-93F7-E60F8F3D1BB0}" srcOrd="2" destOrd="0" presId="urn:microsoft.com/office/officeart/2008/layout/RadialCluster"/>
    <dgm:cxn modelId="{7ABD4FBE-FA38-47B9-A250-69A84DD2912C}" type="presParOf" srcId="{8C5F2717-6365-4ACE-B876-95EF07335337}" destId="{CA4BFDF4-1CEF-4493-AB0C-F0AB026FD224}" srcOrd="3" destOrd="0" presId="urn:microsoft.com/office/officeart/2008/layout/RadialCluster"/>
    <dgm:cxn modelId="{E57B2A9C-197E-41A6-A21E-150C3D18A23B}" type="presParOf" srcId="{8C5F2717-6365-4ACE-B876-95EF07335337}" destId="{75AFE9F6-ACD3-4CF1-8850-04EC82CEFC57}" srcOrd="4" destOrd="0" presId="urn:microsoft.com/office/officeart/2008/layout/RadialCluster"/>
    <dgm:cxn modelId="{E398EA7C-5470-49FA-ABA6-7CC6D1327FFB}" type="presParOf" srcId="{8C5F2717-6365-4ACE-B876-95EF07335337}" destId="{BD2F718F-F501-40DC-92E0-CA63629BF8DF}" srcOrd="5" destOrd="0" presId="urn:microsoft.com/office/officeart/2008/layout/RadialCluster"/>
    <dgm:cxn modelId="{82657291-DA5D-4C4B-A2F4-9A568373BEB7}" type="presParOf" srcId="{8C5F2717-6365-4ACE-B876-95EF07335337}" destId="{4BFB453D-3590-494D-B902-EC59B425429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61381-6CA4-419C-A16D-B5A76FEA5215}">
      <dsp:nvSpPr>
        <dsp:cNvPr id="0" name=""/>
        <dsp:cNvSpPr/>
      </dsp:nvSpPr>
      <dsp:spPr>
        <a:xfrm>
          <a:off x="4077862" y="1839855"/>
          <a:ext cx="3075771" cy="1098039"/>
        </a:xfrm>
        <a:prstGeom prst="roundRect">
          <a:avLst/>
        </a:prstGeom>
        <a:noFill/>
        <a:ln w="19050" cap="flat" cmpd="sng" algn="ctr">
          <a:solidFill>
            <a:srgbClr val="F16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sp:txBody>
      <dsp:txXfrm>
        <a:off x="4131464" y="1893457"/>
        <a:ext cx="2968567" cy="990835"/>
      </dsp:txXfrm>
    </dsp:sp>
    <dsp:sp modelId="{68452DFE-84CE-4323-805F-49715B25DF2A}">
      <dsp:nvSpPr>
        <dsp:cNvPr id="0" name=""/>
        <dsp:cNvSpPr/>
      </dsp:nvSpPr>
      <dsp:spPr>
        <a:xfrm rot="16191106">
          <a:off x="5257727" y="1484175"/>
          <a:ext cx="7113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13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50C01-FAC9-4563-93F7-E60F8F3D1BB0}">
      <dsp:nvSpPr>
        <dsp:cNvPr id="0" name=""/>
        <dsp:cNvSpPr/>
      </dsp:nvSpPr>
      <dsp:spPr>
        <a:xfrm>
          <a:off x="4243806" y="214096"/>
          <a:ext cx="2734996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sp:txBody>
      <dsp:txXfrm>
        <a:off x="4288443" y="258733"/>
        <a:ext cx="2645722" cy="825126"/>
      </dsp:txXfrm>
    </dsp:sp>
    <dsp:sp modelId="{CA4BFDF4-1CEF-4493-AB0C-F0AB026FD224}">
      <dsp:nvSpPr>
        <dsp:cNvPr id="0" name=""/>
        <dsp:cNvSpPr/>
      </dsp:nvSpPr>
      <dsp:spPr>
        <a:xfrm rot="1818393">
          <a:off x="6477053" y="3225846"/>
          <a:ext cx="1141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2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FE9F6-ACD3-4CF1-8850-04EC82CEFC57}">
      <dsp:nvSpPr>
        <dsp:cNvPr id="0" name=""/>
        <dsp:cNvSpPr/>
      </dsp:nvSpPr>
      <dsp:spPr>
        <a:xfrm>
          <a:off x="7107493" y="3513798"/>
          <a:ext cx="24300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sp:txBody>
      <dsp:txXfrm>
        <a:off x="7152130" y="3558435"/>
        <a:ext cx="2340774" cy="825126"/>
      </dsp:txXfrm>
    </dsp:sp>
    <dsp:sp modelId="{BD2F718F-F501-40DC-92E0-CA63629BF8DF}">
      <dsp:nvSpPr>
        <dsp:cNvPr id="0" name=""/>
        <dsp:cNvSpPr/>
      </dsp:nvSpPr>
      <dsp:spPr>
        <a:xfrm rot="8876955">
          <a:off x="3579265" y="3270959"/>
          <a:ext cx="1255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52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453D-3590-494D-B902-EC59B4254293}">
      <dsp:nvSpPr>
        <dsp:cNvPr id="0" name=""/>
        <dsp:cNvSpPr/>
      </dsp:nvSpPr>
      <dsp:spPr>
        <a:xfrm>
          <a:off x="1631922" y="3604024"/>
          <a:ext cx="26255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sp:txBody>
      <dsp:txXfrm>
        <a:off x="1676559" y="3648661"/>
        <a:ext cx="2536274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4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4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5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8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Aman and I will be your instructor for this course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wear many hats and identify myself as a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organ…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8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5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8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7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5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9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6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5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9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7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various DS and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859FD-4A18-469D-9E4F-A454099EA4DE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3ED7-5ED7-450C-B7ED-EBEF21310B7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B8CA-26D9-4181-B37D-04409D1280D0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E536-4418-4D9E-A3E0-E88528F28E4B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3BC6-0CCD-4AB2-81CA-43E3CCD5EE51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098F-DA8A-47AA-A10B-42006A055DDF}" type="datetime1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786E-0AE6-47C8-9B09-C40597C94076}" type="datetime1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DAE0-74C7-4D5E-AF3C-B9894D5D19BF}" type="datetime1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6827-E8F4-4379-8EF1-6428733FD3BC}" type="datetime1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088F-57A8-4376-9CF0-0496E10BAF0A}" type="datetime1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9DD1-D364-4683-964F-0C5BCF070FBA}" type="datetime1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B2B3D-9642-4A81-AE7C-4F307D91E481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1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onlinegdb.com/online_c++_compiler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kapooramanpreet@ufl.ed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penDSA/Books/Everything/html/index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xsaXykD4BuhWntHAzGkfUh32TvIqPy4GMBwClhZ2GOrfWQ/viewfor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forms/d/e/1FAIpQLSf5MJP3NNd1MvIzulx4mE0zQ4K3l4TTyuT3JtUHVp_HFNifOw/viewfor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uvids.io/app/course/2/" TargetMode="External"/><Relationship Id="rId13" Type="http://schemas.openxmlformats.org/officeDocument/2006/relationships/hyperlink" Target="https://www.youtube.com/playlist?list=PLDN4rrl48XKpZkf03iYFl-O29szjTrs_O" TargetMode="External"/><Relationship Id="rId3" Type="http://schemas.openxmlformats.org/officeDocument/2006/relationships/hyperlink" Target="https://www.cise.ufl.edu/~sahni/dsaac/" TargetMode="External"/><Relationship Id="rId7" Type="http://schemas.openxmlformats.org/officeDocument/2006/relationships/hyperlink" Target="https://www.youtube.com/playlist?list=PLUl4u3cNGP61Oq3tWYp6V_F-5jb5L2iHb" TargetMode="External"/><Relationship Id="rId12" Type="http://schemas.openxmlformats.org/officeDocument/2006/relationships/hyperlink" Target="https://www.youtube.com/user/mycodeschool/playlist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7FzTMO4rKvlqIyU5vwzFKQ/playlists" TargetMode="External"/><Relationship Id="rId11" Type="http://schemas.openxmlformats.org/officeDocument/2006/relationships/hyperlink" Target="https://www.youtube.com/channel/UCmJz2DV1a3yfgrR7GqRtUUA/playlists" TargetMode="External"/><Relationship Id="rId5" Type="http://schemas.openxmlformats.org/officeDocument/2006/relationships/hyperlink" Target="https://cathyatseneca.gitbooks.io/data-structures-and-algorithms/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www.youtube.com/playlist?list=PLI1t_8YX-ApvMthLj56t1Rf-Buio5Y8KL" TargetMode="External"/><Relationship Id="rId4" Type="http://schemas.openxmlformats.org/officeDocument/2006/relationships/hyperlink" Target="http://www.cs.yale.edu/homes/aspnes/classes/223/notes.pdf" TargetMode="External"/><Relationship Id="rId9" Type="http://schemas.openxmlformats.org/officeDocument/2006/relationships/hyperlink" Target="https://www.youtube.com/playlist?list=PLI1t_8YX-Apv-UiRlnZwqqrRT8D1RhriX" TargetMode="External"/><Relationship Id="rId1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5.jpg"/><Relationship Id="rId7" Type="http://schemas.openxmlformats.org/officeDocument/2006/relationships/image" Target="../media/image1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jp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rse Logo">
            <a:extLst>
              <a:ext uri="{FF2B5EF4-FFF2-40B4-BE49-F238E27FC236}">
                <a16:creationId xmlns:a16="http://schemas.microsoft.com/office/drawing/2014/main" id="{F5930E70-AA2A-4DEA-8F19-8204A14E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632" y="5303558"/>
            <a:ext cx="2162976" cy="1506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801830" y="1873457"/>
            <a:ext cx="1058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Data Structures &amp; Algorithms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otham Bold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latin typeface="Gotham Bold" pitchFamily="50" charset="0"/>
              </a:rPr>
              <a:t>COP 3530 : Fall 2022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Logistics &amp; Policies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8CB41-C1F1-B785-0394-344EFE78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017C0-1E28-8344-338C-AEE96F69B0C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4628A1-E296-5B2A-2113-E1BC5C5A9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A81B1018-2282-CFC1-F1B7-683A544EE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0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Format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DCBF1F-3F59-46D6-A5CF-44FCB11A7A96}"/>
              </a:ext>
            </a:extLst>
          </p:cNvPr>
          <p:cNvGrpSpPr/>
          <p:nvPr/>
        </p:nvGrpSpPr>
        <p:grpSpPr>
          <a:xfrm>
            <a:off x="7247610" y="3995233"/>
            <a:ext cx="4113229" cy="2198389"/>
            <a:chOff x="7420579" y="3187239"/>
            <a:chExt cx="4113229" cy="2198389"/>
          </a:xfrm>
        </p:grpSpPr>
        <p:pic>
          <p:nvPicPr>
            <p:cNvPr id="14" name="Picture 13" descr="Careful Cat">
              <a:extLst>
                <a:ext uri="{FF2B5EF4-FFF2-40B4-BE49-F238E27FC236}">
                  <a16:creationId xmlns:a16="http://schemas.microsoft.com/office/drawing/2014/main" id="{623FE7A1-578F-42C6-8DB3-4531762A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079" y="3187239"/>
              <a:ext cx="1688831" cy="1688831"/>
            </a:xfrm>
            <a:prstGeom prst="rect">
              <a:avLst/>
            </a:prstGeom>
          </p:spPr>
        </p:pic>
        <p:pic>
          <p:nvPicPr>
            <p:cNvPr id="20" name="Graphic 19" descr="Cycle with people">
              <a:extLst>
                <a:ext uri="{FF2B5EF4-FFF2-40B4-BE49-F238E27FC236}">
                  <a16:creationId xmlns:a16="http://schemas.microsoft.com/office/drawing/2014/main" id="{E654FFC7-C82B-4F1D-84F9-241B7B87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0410" y="3187239"/>
              <a:ext cx="1378238" cy="1378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EDFD07-F702-4F56-A9C8-22A5C01C0DD5}"/>
                </a:ext>
              </a:extLst>
            </p:cNvPr>
            <p:cNvSpPr txBox="1"/>
            <p:nvPr/>
          </p:nvSpPr>
          <p:spPr>
            <a:xfrm>
              <a:off x="7420579" y="4739297"/>
              <a:ext cx="41132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Conceptual Quiz due on Fri.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Programming Quiz due on Fri.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C4B9E-2B14-4DA4-80A8-D83581E06C63}"/>
              </a:ext>
            </a:extLst>
          </p:cNvPr>
          <p:cNvGrpSpPr/>
          <p:nvPr/>
        </p:nvGrpSpPr>
        <p:grpSpPr>
          <a:xfrm>
            <a:off x="1852010" y="3777065"/>
            <a:ext cx="5064605" cy="2579285"/>
            <a:chOff x="-1145228" y="2208602"/>
            <a:chExt cx="5064605" cy="25792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9ACC8-B539-4E34-835A-B2AF4B98C311}"/>
                </a:ext>
              </a:extLst>
            </p:cNvPr>
            <p:cNvGrpSpPr/>
            <p:nvPr/>
          </p:nvGrpSpPr>
          <p:grpSpPr>
            <a:xfrm>
              <a:off x="-1145228" y="2265232"/>
              <a:ext cx="5064605" cy="2522655"/>
              <a:chOff x="-1533757" y="4197338"/>
              <a:chExt cx="5064605" cy="2522655"/>
            </a:xfrm>
          </p:grpSpPr>
          <p:pic>
            <p:nvPicPr>
              <p:cNvPr id="18" name="Graphic 17" descr="Video camera">
                <a:extLst>
                  <a:ext uri="{FF2B5EF4-FFF2-40B4-BE49-F238E27FC236}">
                    <a16:creationId xmlns:a16="http://schemas.microsoft.com/office/drawing/2014/main" id="{B281B577-B952-4970-82EA-5298344F2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166" y="4197338"/>
                <a:ext cx="1378238" cy="13782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28C94-B703-45B1-B7F9-0EF891D9AC83}"/>
                  </a:ext>
                </a:extLst>
              </p:cNvPr>
              <p:cNvSpPr txBox="1"/>
              <p:nvPr/>
            </p:nvSpPr>
            <p:spPr>
              <a:xfrm>
                <a:off x="-1533757" y="5519664"/>
                <a:ext cx="506460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or watch lectures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synchronously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on Tue or Thu.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Watch recorded lectures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asynchronously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later. </a:t>
                </a:r>
              </a:p>
            </p:txBody>
          </p:sp>
        </p:grpSp>
        <p:pic>
          <p:nvPicPr>
            <p:cNvPr id="26" name="Picture 25" descr="Pop Corn Pusheen">
              <a:extLst>
                <a:ext uri="{FF2B5EF4-FFF2-40B4-BE49-F238E27FC236}">
                  <a16:creationId xmlns:a16="http://schemas.microsoft.com/office/drawing/2014/main" id="{C4285CA7-3DEC-4AD7-B555-01D450D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0589" y="2208602"/>
              <a:ext cx="1601457" cy="160145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4A104D-4378-4C9B-B985-A3CE42090DB9}"/>
              </a:ext>
            </a:extLst>
          </p:cNvPr>
          <p:cNvGrpSpPr/>
          <p:nvPr/>
        </p:nvGrpSpPr>
        <p:grpSpPr>
          <a:xfrm>
            <a:off x="5124875" y="1031539"/>
            <a:ext cx="3336357" cy="2383812"/>
            <a:chOff x="4750544" y="3040495"/>
            <a:chExt cx="3336357" cy="23838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23D64-59A3-41D9-A598-9C2AAF47B4EE}"/>
                </a:ext>
              </a:extLst>
            </p:cNvPr>
            <p:cNvGrpSpPr/>
            <p:nvPr/>
          </p:nvGrpSpPr>
          <p:grpSpPr>
            <a:xfrm>
              <a:off x="4750544" y="3040495"/>
              <a:ext cx="3336357" cy="2383812"/>
              <a:chOff x="4502520" y="3050608"/>
              <a:chExt cx="3336357" cy="2383812"/>
            </a:xfrm>
          </p:grpSpPr>
          <p:pic>
            <p:nvPicPr>
              <p:cNvPr id="22" name="Picture 21" descr="Eating Cat">
                <a:extLst>
                  <a:ext uri="{FF2B5EF4-FFF2-40B4-BE49-F238E27FC236}">
                    <a16:creationId xmlns:a16="http://schemas.microsoft.com/office/drawing/2014/main" id="{3017CE39-F8E5-4813-8607-7E0D961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520" y="3050608"/>
                <a:ext cx="1953169" cy="195316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6BA6-7F54-4817-80C6-DD660B193A59}"/>
                  </a:ext>
                </a:extLst>
              </p:cNvPr>
              <p:cNvSpPr txBox="1"/>
              <p:nvPr/>
            </p:nvSpPr>
            <p:spPr>
              <a:xfrm>
                <a:off x="4605877" y="4788089"/>
                <a:ext cx="3233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in-person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discussions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on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Tue/Wed.</a:t>
                </a:r>
              </a:p>
            </p:txBody>
          </p:sp>
        </p:grpSp>
        <p:pic>
          <p:nvPicPr>
            <p:cNvPr id="3" name="Graphic 2" descr="Classroom">
              <a:extLst>
                <a:ext uri="{FF2B5EF4-FFF2-40B4-BE49-F238E27FC236}">
                  <a16:creationId xmlns:a16="http://schemas.microsoft.com/office/drawing/2014/main" id="{8C616C78-5467-4B5A-9083-89B24CB3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3590" y="3325841"/>
              <a:ext cx="1325563" cy="13255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8D8E7-AB1C-4DD8-88A5-FBC9CD73C6A1}"/>
              </a:ext>
            </a:extLst>
          </p:cNvPr>
          <p:cNvGrpSpPr/>
          <p:nvPr/>
        </p:nvGrpSpPr>
        <p:grpSpPr>
          <a:xfrm>
            <a:off x="1037670" y="1570952"/>
            <a:ext cx="2497822" cy="1945048"/>
            <a:chOff x="1046309" y="2534171"/>
            <a:chExt cx="2497822" cy="1945048"/>
          </a:xfrm>
        </p:grpSpPr>
        <p:pic>
          <p:nvPicPr>
            <p:cNvPr id="28" name="Graphic 27" descr="Clipboard Checked">
              <a:extLst>
                <a:ext uri="{FF2B5EF4-FFF2-40B4-BE49-F238E27FC236}">
                  <a16:creationId xmlns:a16="http://schemas.microsoft.com/office/drawing/2014/main" id="{56B34F1B-FF11-43BB-9970-CD6EF852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7490" y="2534171"/>
              <a:ext cx="1115460" cy="11154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1DB36-5837-497A-86FC-0903F38D1BAC}"/>
                </a:ext>
              </a:extLst>
            </p:cNvPr>
            <p:cNvSpPr txBox="1"/>
            <p:nvPr/>
          </p:nvSpPr>
          <p:spPr>
            <a:xfrm>
              <a:off x="1046309" y="3832888"/>
              <a:ext cx="24978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16000"/>
                  </a:solidFill>
                  <a:latin typeface="Consolas" panose="020B0609020204030204" pitchFamily="49" charset="0"/>
                </a:rPr>
                <a:t>Action Items 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by Monday morning</a:t>
              </a:r>
              <a:endParaRPr lang="en-US" dirty="0">
                <a:solidFill>
                  <a:srgbClr val="1D9E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4C7D-ED2F-B0CC-EE6E-7480B15C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F20496-C08A-4E9A-EF74-CFCAC0F76D3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57371D-30B2-9031-62A8-A3B189B4D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Logo COP3530">
              <a:extLst>
                <a:ext uri="{FF2B5EF4-FFF2-40B4-BE49-F238E27FC236}">
                  <a16:creationId xmlns:a16="http://schemas.microsoft.com/office/drawing/2014/main" id="{1980601F-6706-18D8-2044-8DAE5ECB6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9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2" descr="Slack logo">
            <a:extLst>
              <a:ext uri="{FF2B5EF4-FFF2-40B4-BE49-F238E27FC236}">
                <a16:creationId xmlns:a16="http://schemas.microsoft.com/office/drawing/2014/main" id="{3602945E-7A53-40AE-B331-89E4569E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9" y="2783472"/>
            <a:ext cx="673416" cy="6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User network">
            <a:extLst>
              <a:ext uri="{FF2B5EF4-FFF2-40B4-BE49-F238E27FC236}">
                <a16:creationId xmlns:a16="http://schemas.microsoft.com/office/drawing/2014/main" id="{2C24AA30-6A7C-43CD-9504-7CA65EC4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416" y="2871030"/>
            <a:ext cx="1027665" cy="1027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55FD3-77CC-475F-AC54-95AAD9A7BAD9}"/>
              </a:ext>
            </a:extLst>
          </p:cNvPr>
          <p:cNvSpPr/>
          <p:nvPr/>
        </p:nvSpPr>
        <p:spPr>
          <a:xfrm>
            <a:off x="6974781" y="4085613"/>
            <a:ext cx="5562600" cy="153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Mon 4:05-4:55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Fri 9:35-10:25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By Appointment (24 hours in advance)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8651C-937E-412F-8304-9CC525AE9B89}"/>
              </a:ext>
            </a:extLst>
          </p:cNvPr>
          <p:cNvSpPr/>
          <p:nvPr/>
        </p:nvSpPr>
        <p:spPr>
          <a:xfrm>
            <a:off x="7637044" y="1921957"/>
            <a:ext cx="2793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Office Hours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98C2E-3977-4BEE-B3FB-A04103488551}"/>
              </a:ext>
            </a:extLst>
          </p:cNvPr>
          <p:cNvSpPr/>
          <p:nvPr/>
        </p:nvSpPr>
        <p:spPr>
          <a:xfrm>
            <a:off x="1931739" y="1897971"/>
            <a:ext cx="1292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CD005-971E-4791-B1B4-76160EBD197F}"/>
              </a:ext>
            </a:extLst>
          </p:cNvPr>
          <p:cNvSpPr/>
          <p:nvPr/>
        </p:nvSpPr>
        <p:spPr>
          <a:xfrm>
            <a:off x="1193440" y="3907552"/>
            <a:ext cx="51874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Everything! </a:t>
            </a:r>
          </a:p>
          <a:p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– for all question related to the course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– for communicating with peers 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- one-to-one communication with 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Use Appropriate Tags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Response in &lt; 48 business hours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B7715-A648-81A6-AEE6-9BF37AB2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E9026-0FD6-6752-9794-2CC061BCF35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402EA-64A3-6C4E-5E83-52E4FC2A0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E2FF28AE-F67A-9E25-707D-1E7FC19D0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6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351-AB6A-4141-8F16-605FB11B74CC}"/>
              </a:ext>
            </a:extLst>
          </p:cNvPr>
          <p:cNvGrpSpPr/>
          <p:nvPr/>
        </p:nvGrpSpPr>
        <p:grpSpPr>
          <a:xfrm>
            <a:off x="2270501" y="2172183"/>
            <a:ext cx="2868579" cy="3239840"/>
            <a:chOff x="1931136" y="2225026"/>
            <a:chExt cx="2868579" cy="32398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98C2E-3977-4BEE-B3FB-A04103488551}"/>
                </a:ext>
              </a:extLst>
            </p:cNvPr>
            <p:cNvSpPr/>
            <p:nvPr/>
          </p:nvSpPr>
          <p:spPr>
            <a:xfrm>
              <a:off x="1931136" y="3057689"/>
              <a:ext cx="1340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1D9EFF"/>
                  </a:solidFill>
                  <a:latin typeface="Gotham Bold" pitchFamily="50" charset="0"/>
                </a:rPr>
                <a:t>Email</a:t>
              </a:r>
              <a:endParaRPr lang="en-US" sz="3200" dirty="0">
                <a:solidFill>
                  <a:srgbClr val="1D9EFF"/>
                </a:solidFill>
              </a:endParaRPr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AF87F7B4-7030-47F2-A738-E7C81D4C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8834" y="2225026"/>
              <a:ext cx="665036" cy="6650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1FA01-C7CE-4172-9A7B-4A93EB3957CE}"/>
                </a:ext>
              </a:extLst>
            </p:cNvPr>
            <p:cNvSpPr txBox="1"/>
            <p:nvPr/>
          </p:nvSpPr>
          <p:spPr>
            <a:xfrm flipH="1">
              <a:off x="1931136" y="3987538"/>
              <a:ext cx="28685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otham Bold" pitchFamily="50" charset="0"/>
                </a:rPr>
                <a:t>Fine for </a:t>
              </a:r>
            </a:p>
            <a:p>
              <a:endParaRPr lang="en-US" dirty="0">
                <a:solidFill>
                  <a:schemeClr val="bg1"/>
                </a:solidFill>
                <a:latin typeface="Gotham Bold" pitchFamily="50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Personal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Accommodations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Emergencies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FE68-0EE6-4CCC-B9B4-F1B2DB78052C}"/>
              </a:ext>
            </a:extLst>
          </p:cNvPr>
          <p:cNvSpPr/>
          <p:nvPr/>
        </p:nvSpPr>
        <p:spPr>
          <a:xfrm>
            <a:off x="7370402" y="3004846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9D4"/>
                </a:solidFill>
                <a:latin typeface="Gotham Bold" pitchFamily="50" charset="0"/>
              </a:rPr>
              <a:t>Email</a:t>
            </a:r>
            <a:endParaRPr lang="en-US" sz="3200" dirty="0">
              <a:solidFill>
                <a:srgbClr val="0079D4"/>
              </a:solidFill>
            </a:endParaRPr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42828C57-3ACA-404A-B6BE-402BB691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100" y="2172183"/>
            <a:ext cx="665036" cy="665036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76C77-9477-4022-A89D-2A63DCED69AA}"/>
              </a:ext>
            </a:extLst>
          </p:cNvPr>
          <p:cNvSpPr/>
          <p:nvPr/>
        </p:nvSpPr>
        <p:spPr>
          <a:xfrm>
            <a:off x="6895261" y="1598304"/>
            <a:ext cx="2290713" cy="2564091"/>
          </a:xfrm>
          <a:prstGeom prst="mathMultiply">
            <a:avLst>
              <a:gd name="adj1" fmla="val 459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6634-5347-4F16-B884-2C8EFC81CDC7}"/>
              </a:ext>
            </a:extLst>
          </p:cNvPr>
          <p:cNvSpPr txBox="1"/>
          <p:nvPr/>
        </p:nvSpPr>
        <p:spPr>
          <a:xfrm flipH="1">
            <a:off x="7370402" y="3934695"/>
            <a:ext cx="4422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Not okay for </a:t>
            </a:r>
          </a:p>
          <a:p>
            <a:endParaRPr lang="en-US" dirty="0">
              <a:solidFill>
                <a:srgbClr val="1D9EFF"/>
              </a:solidFill>
              <a:latin typeface="Gotham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regarding logistics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Fixing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B74D4-27FD-0A5E-5DB0-0C7B094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B5BEA-D0E1-B947-F09B-CC16C47393B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853A1F-ABE5-111E-76A7-766F58C1A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FD5B8EE-B5A0-C5FC-CA83-5DC5F44C3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44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B18E7-C0D0-4A91-B0A5-9F7D7CF225B6}"/>
              </a:ext>
            </a:extLst>
          </p:cNvPr>
          <p:cNvGrpSpPr/>
          <p:nvPr/>
        </p:nvGrpSpPr>
        <p:grpSpPr>
          <a:xfrm>
            <a:off x="2784595" y="1534172"/>
            <a:ext cx="6790186" cy="3880826"/>
            <a:chOff x="4198616" y="1534172"/>
            <a:chExt cx="6790186" cy="3880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8651C-937E-412F-8304-9CC525AE9B89}"/>
                </a:ext>
              </a:extLst>
            </p:cNvPr>
            <p:cNvSpPr/>
            <p:nvPr/>
          </p:nvSpPr>
          <p:spPr>
            <a:xfrm>
              <a:off x="4203559" y="3057688"/>
              <a:ext cx="3784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Canvas Messages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D065A-0601-44D4-B883-977835E72D03}"/>
                </a:ext>
              </a:extLst>
            </p:cNvPr>
            <p:cNvSpPr/>
            <p:nvPr/>
          </p:nvSpPr>
          <p:spPr>
            <a:xfrm>
              <a:off x="8579168" y="3032811"/>
              <a:ext cx="24096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Phone Call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pic>
          <p:nvPicPr>
            <p:cNvPr id="4" name="Graphic 3" descr="Smart Phone">
              <a:extLst>
                <a:ext uri="{FF2B5EF4-FFF2-40B4-BE49-F238E27FC236}">
                  <a16:creationId xmlns:a16="http://schemas.microsoft.com/office/drawing/2014/main" id="{13598C37-D52F-4CE1-8546-83A48519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1570" y="210034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at bubble">
              <a:extLst>
                <a:ext uri="{FF2B5EF4-FFF2-40B4-BE49-F238E27FC236}">
                  <a16:creationId xmlns:a16="http://schemas.microsoft.com/office/drawing/2014/main" id="{66F43B4C-EED8-4757-9843-C9B3828C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3800" y="2100344"/>
              <a:ext cx="914400" cy="914400"/>
            </a:xfrm>
            <a:prstGeom prst="rect">
              <a:avLst/>
            </a:prstGeom>
          </p:spPr>
        </p:pic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30F5395B-4AAB-40BD-96ED-2289290A0AED}"/>
                </a:ext>
              </a:extLst>
            </p:cNvPr>
            <p:cNvSpPr/>
            <p:nvPr/>
          </p:nvSpPr>
          <p:spPr>
            <a:xfrm>
              <a:off x="4198616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2C8D8BF9-FCA1-4C79-8884-FF5EC8749B4D}"/>
                </a:ext>
              </a:extLst>
            </p:cNvPr>
            <p:cNvSpPr/>
            <p:nvPr/>
          </p:nvSpPr>
          <p:spPr>
            <a:xfrm>
              <a:off x="5713800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188EB86-2299-4CE2-89B9-FB5A9C443AE4}"/>
                </a:ext>
              </a:extLst>
            </p:cNvPr>
            <p:cNvSpPr/>
            <p:nvPr/>
          </p:nvSpPr>
          <p:spPr>
            <a:xfrm>
              <a:off x="8603413" y="1534172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Tired Taffy Cat">
              <a:extLst>
                <a:ext uri="{FF2B5EF4-FFF2-40B4-BE49-F238E27FC236}">
                  <a16:creationId xmlns:a16="http://schemas.microsoft.com/office/drawing/2014/main" id="{350ADC97-85FD-448F-9F7A-261F36B8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14" y="3418527"/>
              <a:ext cx="1996471" cy="199647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E9E8-D652-77EC-3EF4-EEA74F39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739FB6-793D-D582-9B98-AF77BC08AD9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41BCD2-4804-A250-2E92-FA53A7EB1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Logo COP3530">
              <a:extLst>
                <a:ext uri="{FF2B5EF4-FFF2-40B4-BE49-F238E27FC236}">
                  <a16:creationId xmlns:a16="http://schemas.microsoft.com/office/drawing/2014/main" id="{A9E8534A-34B1-716E-E872-81DF4692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2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Debugging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38492-8D69-49B1-98FD-79C29E647F5E}"/>
              </a:ext>
            </a:extLst>
          </p:cNvPr>
          <p:cNvSpPr txBox="1"/>
          <p:nvPr/>
        </p:nvSpPr>
        <p:spPr>
          <a:xfrm>
            <a:off x="1404594" y="2037465"/>
            <a:ext cx="94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should visit the course staff during scheduled office hours for help and 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provide context for help.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for projects/quiz questions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must first go through the TAs or peer mentors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. This is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strongly encouraged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given we have a large class and several of you might have similar questions.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If your problem is not fixed, then start a conversation with both the Instructor and the TA/Peer mentor who you asked for help.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to the Instructor as a Slack direct message or an email will be ignored if you do not follow the above protocol.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B7997-E956-B4DC-FBF2-302179B7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1AB0EC-4B71-B17E-4A60-8358EFDF559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5E1667-C93C-21FB-DB1B-007AA7BBC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A0B5402-13F7-6F8E-E6EC-B8FFFC794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96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Grading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D6D35B-95A9-8346-CF18-8C0497D53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50294"/>
              </p:ext>
            </p:extLst>
          </p:nvPr>
        </p:nvGraphicFramePr>
        <p:xfrm>
          <a:off x="1175426" y="1841893"/>
          <a:ext cx="10069382" cy="301320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985136">
                  <a:extLst>
                    <a:ext uri="{9D8B030D-6E8A-4147-A177-3AD203B41FA5}">
                      <a16:colId xmlns:a16="http://schemas.microsoft.com/office/drawing/2014/main" val="1392101590"/>
                    </a:ext>
                  </a:extLst>
                </a:gridCol>
                <a:gridCol w="5924823">
                  <a:extLst>
                    <a:ext uri="{9D8B030D-6E8A-4147-A177-3AD203B41FA5}">
                      <a16:colId xmlns:a16="http://schemas.microsoft.com/office/drawing/2014/main" val="3583694551"/>
                    </a:ext>
                  </a:extLst>
                </a:gridCol>
                <a:gridCol w="2159423">
                  <a:extLst>
                    <a:ext uri="{9D8B030D-6E8A-4147-A177-3AD203B41FA5}">
                      <a16:colId xmlns:a16="http://schemas.microsoft.com/office/drawing/2014/main" val="3676014391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Modality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Assignment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% of Final Grade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226683"/>
                  </a:ext>
                </a:extLst>
              </a:tr>
              <a:tr h="62230">
                <a:tc rowSpan="7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Programming / HTG Quizzes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two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951404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Conceptual quizzes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two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404615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In-class/discussion activities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four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556080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15922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2 (Cumulative)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723147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095403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770883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Collaborative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Final Project (Individual or Group: 3a &amp; 3b)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842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Extra Credit Opportunities &amp; Bug Bounty Program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Up to 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89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Total: 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102%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53737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6208D-BED5-38E5-C511-E248ABF0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8B802B-A3E4-7124-E5F9-1C8272DDC4F8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E5A92F-82B6-B43B-210C-046D1A745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Logo COP3530">
              <a:extLst>
                <a:ext uri="{FF2B5EF4-FFF2-40B4-BE49-F238E27FC236}">
                  <a16:creationId xmlns:a16="http://schemas.microsoft.com/office/drawing/2014/main" id="{0CDC3469-BF14-526E-1362-D455D463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65C074-7990-F592-B861-CFAA7BECAEB8}"/>
              </a:ext>
            </a:extLst>
          </p:cNvPr>
          <p:cNvSpPr txBox="1"/>
          <p:nvPr/>
        </p:nvSpPr>
        <p:spPr>
          <a:xfrm>
            <a:off x="3118339" y="5144058"/>
            <a:ext cx="7105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D9EFF"/>
                </a:solidFill>
                <a:effectLst/>
                <a:latin typeface="Consolas" panose="020B0609020204030204" pitchFamily="49" charset="0"/>
              </a:rPr>
              <a:t>Total assessments: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28 excluding extra credit and class participation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9517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Timeline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9227D-D8A5-848F-EB10-3DBFA6BE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03F181-4FD8-F9F8-FA60-BACB485409BE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895776-BA8A-C93A-6260-11314B1B5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FAA4A583-3ACE-BA2E-04E8-D2868F439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4731AA-B75E-FC7F-F617-2B6B58045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416779"/>
              </p:ext>
            </p:extLst>
          </p:nvPr>
        </p:nvGraphicFramePr>
        <p:xfrm>
          <a:off x="1613479" y="1496695"/>
          <a:ext cx="8444922" cy="5212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90754">
                  <a:extLst>
                    <a:ext uri="{9D8B030D-6E8A-4147-A177-3AD203B41FA5}">
                      <a16:colId xmlns:a16="http://schemas.microsoft.com/office/drawing/2014/main" val="3957195693"/>
                    </a:ext>
                  </a:extLst>
                </a:gridCol>
                <a:gridCol w="993618">
                  <a:extLst>
                    <a:ext uri="{9D8B030D-6E8A-4147-A177-3AD203B41FA5}">
                      <a16:colId xmlns:a16="http://schemas.microsoft.com/office/drawing/2014/main" val="2525117159"/>
                    </a:ext>
                  </a:extLst>
                </a:gridCol>
                <a:gridCol w="993618">
                  <a:extLst>
                    <a:ext uri="{9D8B030D-6E8A-4147-A177-3AD203B41FA5}">
                      <a16:colId xmlns:a16="http://schemas.microsoft.com/office/drawing/2014/main" val="552274693"/>
                    </a:ext>
                  </a:extLst>
                </a:gridCol>
                <a:gridCol w="3676385">
                  <a:extLst>
                    <a:ext uri="{9D8B030D-6E8A-4147-A177-3AD203B41FA5}">
                      <a16:colId xmlns:a16="http://schemas.microsoft.com/office/drawing/2014/main" val="3345243269"/>
                    </a:ext>
                  </a:extLst>
                </a:gridCol>
                <a:gridCol w="1990547">
                  <a:extLst>
                    <a:ext uri="{9D8B030D-6E8A-4147-A177-3AD203B41FA5}">
                      <a16:colId xmlns:a16="http://schemas.microsoft.com/office/drawing/2014/main" val="124812547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Week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Dates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Topic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Deadlines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82292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24-Aug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28-Aug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623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29-Aug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Algorithm Analysis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73852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List, Stacks, &amp; Queues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56151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18-Sep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Trees &amp; Traversals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80783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19-Sep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Balanced Trees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13371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26-Sep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Balanced Trees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09239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Heaps &amp; Priority Queues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5b, </a:t>
                      </a:r>
                      <a:r>
                        <a:rPr lang="en-US" sz="1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03793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1 – October 13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 </a:t>
                      </a:r>
                      <a:r>
                        <a:rPr lang="en-US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21119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17-Oct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23-Oct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Sorting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18824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24-Oct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30-Oct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Sets, Maps, &amp; Hashing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98994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31-Oct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Graphs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3a</a:t>
                      </a:r>
                      <a:endParaRPr lang="en-US" sz="16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6949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Graphs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8202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14-Nov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Greedy Algorithms 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03423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21-Nov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27-Nov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Dynamic Programming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93313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28-Nov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4-Dec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2 – December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11, </a:t>
                      </a:r>
                      <a:r>
                        <a:rPr lang="en-US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3162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5-Dec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7-Dec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Complexity Theory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3b</a:t>
                      </a:r>
                      <a:endParaRPr lang="en-US" sz="16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656749"/>
                  </a:ext>
                </a:extLst>
              </a:tr>
              <a:tr h="289560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Legend: Q</a:t>
                      </a:r>
                      <a:r>
                        <a:rPr lang="en-US" sz="16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Quiz N, </a:t>
                      </a:r>
                      <a:r>
                        <a:rPr lang="en-US" sz="1600" b="0" kern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600" b="0" kern="12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600" b="0" kern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Project N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600" b="0" kern="12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Exam 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48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3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175427" y="1690688"/>
            <a:ext cx="10249860" cy="620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Default (Project 1 &amp; 2, Stepik/Edugator, Quizzes):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C++14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Project 3 or Final Project: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Any Language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31"/>
            <a:ext cx="10515600" cy="78914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Programming Language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51E2-8A6C-4033-ADC0-3DDD5E3E4384}"/>
              </a:ext>
            </a:extLst>
          </p:cNvPr>
          <p:cNvSpPr/>
          <p:nvPr/>
        </p:nvSpPr>
        <p:spPr>
          <a:xfrm>
            <a:off x="2265211" y="3221815"/>
            <a:ext cx="989382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Compilation command: </a:t>
            </a:r>
          </a:p>
          <a:p>
            <a:endParaRPr lang="en-US" sz="1100" dirty="0">
              <a:solidFill>
                <a:srgbClr val="F16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g++ -std=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c++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14 -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Werror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Wuninitialized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-o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EXECUTABLE_NAME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YOUR_FILE.cpp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4D571-D6D4-63E4-D45E-345D48F5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D2121-E2BA-E686-D550-D7C1195617B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388B0E-AE88-3EC2-EC66-787296ADF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BA00DDEE-D1A8-4291-6EB1-8F5520A3B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143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80" y="1690688"/>
            <a:ext cx="5726168" cy="409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Compiler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G++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Stepik/Edugator/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Gradescope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IDE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OnlineGDB</a:t>
            </a:r>
            <a:endParaRPr lang="en-US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Visual Studio Code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Clion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28" name="Picture 4" descr="Stepik logo">
            <a:extLst>
              <a:ext uri="{FF2B5EF4-FFF2-40B4-BE49-F238E27FC236}">
                <a16:creationId xmlns:a16="http://schemas.microsoft.com/office/drawing/2014/main" id="{7E98F0FD-FAA8-4939-A61D-05110A11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91" y="2354344"/>
            <a:ext cx="1177639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F13B3E1D-D6DE-4910-A5A4-FEA234F1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11" y="3723552"/>
            <a:ext cx="1087953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logo ">
            <a:extLst>
              <a:ext uri="{FF2B5EF4-FFF2-40B4-BE49-F238E27FC236}">
                <a16:creationId xmlns:a16="http://schemas.microsoft.com/office/drawing/2014/main" id="{6D6138AD-15DB-4FE2-ACE5-4ECB2791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20" y="3798967"/>
            <a:ext cx="1177640" cy="1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DD5AF-1D66-B720-913A-B35F0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804173-6281-2019-ED5D-16894305DD9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99125D-3F25-15E9-E0E1-C5225C361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0A4F39B6-8FEA-578B-A344-FC4EB6905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45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About Me: </a:t>
            </a:r>
            <a:r>
              <a:rPr lang="en-US" sz="4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Amanpreet Kapoor       </a:t>
            </a: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CF07-07E0-45F6-A282-CC4C225A5950}"/>
              </a:ext>
            </a:extLst>
          </p:cNvPr>
          <p:cNvSpPr txBox="1"/>
          <p:nvPr/>
        </p:nvSpPr>
        <p:spPr>
          <a:xfrm>
            <a:off x="1175426" y="1390544"/>
            <a:ext cx="92402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CS Education Researcher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Mentor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Software Engineer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Lifelong Learner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42335-EBCA-46E8-A79F-94FB4556A3BE}"/>
              </a:ext>
            </a:extLst>
          </p:cNvPr>
          <p:cNvSpPr/>
          <p:nvPr/>
        </p:nvSpPr>
        <p:spPr>
          <a:xfrm>
            <a:off x="4121150" y="6078504"/>
            <a:ext cx="365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9EFF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kapooramanpreet@ufl.edu</a:t>
            </a:r>
            <a:endParaRPr lang="en-US" sz="4000" dirty="0">
              <a:solidFill>
                <a:srgbClr val="1D9EFF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0D76F-B46B-41FD-90F9-39CD2642C87F}"/>
              </a:ext>
            </a:extLst>
          </p:cNvPr>
          <p:cNvGrpSpPr/>
          <p:nvPr/>
        </p:nvGrpSpPr>
        <p:grpSpPr>
          <a:xfrm>
            <a:off x="6966309" y="1675200"/>
            <a:ext cx="4605448" cy="3944149"/>
            <a:chOff x="7085578" y="2456142"/>
            <a:chExt cx="4605448" cy="3944149"/>
          </a:xfrm>
        </p:grpSpPr>
        <p:pic>
          <p:nvPicPr>
            <p:cNvPr id="18" name="Picture 14" descr="UF Type Logo">
              <a:extLst>
                <a:ext uri="{FF2B5EF4-FFF2-40B4-BE49-F238E27FC236}">
                  <a16:creationId xmlns:a16="http://schemas.microsoft.com/office/drawing/2014/main" id="{71F9D184-2757-438D-9F83-A3C704E9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76" y="3153287"/>
              <a:ext cx="2133912" cy="529032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0C5631-CDAB-48BF-A973-CA20E640E815}"/>
                </a:ext>
              </a:extLst>
            </p:cNvPr>
            <p:cNvGrpSpPr/>
            <p:nvPr/>
          </p:nvGrpSpPr>
          <p:grpSpPr>
            <a:xfrm>
              <a:off x="7085578" y="2456142"/>
              <a:ext cx="4605448" cy="3944149"/>
              <a:chOff x="7225093" y="1064056"/>
              <a:chExt cx="4605448" cy="3944149"/>
            </a:xfrm>
          </p:grpSpPr>
          <p:pic>
            <p:nvPicPr>
              <p:cNvPr id="12" name="Picture 2" descr="Career Connection Center Logo">
                <a:extLst>
                  <a:ext uri="{FF2B5EF4-FFF2-40B4-BE49-F238E27FC236}">
                    <a16:creationId xmlns:a16="http://schemas.microsoft.com/office/drawing/2014/main" id="{C936218A-C33F-49B9-9287-C62511893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141" y="223162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loitte Logo">
                <a:extLst>
                  <a:ext uri="{FF2B5EF4-FFF2-40B4-BE49-F238E27FC236}">
                    <a16:creationId xmlns:a16="http://schemas.microsoft.com/office/drawing/2014/main" id="{5B25D8EC-A9BA-4E48-9F7D-303277345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1" t="20748" r="8519" b="16114"/>
              <a:stretch/>
            </p:blipFill>
            <p:spPr bwMode="auto">
              <a:xfrm>
                <a:off x="8799853" y="2514069"/>
                <a:ext cx="1910991" cy="577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UF CISE Logo">
                <a:extLst>
                  <a:ext uri="{FF2B5EF4-FFF2-40B4-BE49-F238E27FC236}">
                    <a16:creationId xmlns:a16="http://schemas.microsoft.com/office/drawing/2014/main" id="{5420C428-2EE6-4B12-954E-C30886746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2419" y="1064056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BSI logo">
                <a:extLst>
                  <a:ext uri="{FF2B5EF4-FFF2-40B4-BE49-F238E27FC236}">
                    <a16:creationId xmlns:a16="http://schemas.microsoft.com/office/drawing/2014/main" id="{1C120B50-98CB-40E3-86BE-09E141F9E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607" y="2987552"/>
                <a:ext cx="1828800" cy="1565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Siemens Healthineers logo">
                <a:extLst>
                  <a:ext uri="{FF2B5EF4-FFF2-40B4-BE49-F238E27FC236}">
                    <a16:creationId xmlns:a16="http://schemas.microsoft.com/office/drawing/2014/main" id="{32309053-2C71-4D29-9E00-04C69FEB5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49" b="35457"/>
              <a:stretch/>
            </p:blipFill>
            <p:spPr bwMode="auto">
              <a:xfrm>
                <a:off x="9213548" y="3374463"/>
                <a:ext cx="2616993" cy="71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Gatorloop Logo">
                <a:extLst>
                  <a:ext uri="{FF2B5EF4-FFF2-40B4-BE49-F238E27FC236}">
                    <a16:creationId xmlns:a16="http://schemas.microsoft.com/office/drawing/2014/main" id="{000CBDC4-58CB-474B-9F69-E43EDCB28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6956" y="4319804"/>
                <a:ext cx="1153585" cy="647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JUET logo">
                <a:extLst>
                  <a:ext uri="{FF2B5EF4-FFF2-40B4-BE49-F238E27FC236}">
                    <a16:creationId xmlns:a16="http://schemas.microsoft.com/office/drawing/2014/main" id="{850AB03E-4F29-4521-99ED-73F8752A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254" y="1071917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SIGCSE logo">
                <a:extLst>
                  <a:ext uri="{FF2B5EF4-FFF2-40B4-BE49-F238E27FC236}">
                    <a16:creationId xmlns:a16="http://schemas.microsoft.com/office/drawing/2014/main" id="{56AF58B4-B1BF-44C3-A5EF-337503392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5458" y="4333559"/>
                <a:ext cx="669377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F3S logo">
                <a:extLst>
                  <a:ext uri="{FF2B5EF4-FFF2-40B4-BE49-F238E27FC236}">
                    <a16:creationId xmlns:a16="http://schemas.microsoft.com/office/drawing/2014/main" id="{A2388231-A697-4C05-BA8B-1C0C17FE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5093" y="4334493"/>
                <a:ext cx="1329695" cy="673712"/>
              </a:xfrm>
              <a:prstGeom prst="rect">
                <a:avLst/>
              </a:prstGeom>
            </p:spPr>
          </p:pic>
          <p:pic>
            <p:nvPicPr>
              <p:cNvPr id="22" name="Picture 4" descr="UF ACM logo">
                <a:extLst>
                  <a:ext uri="{FF2B5EF4-FFF2-40B4-BE49-F238E27FC236}">
                    <a16:creationId xmlns:a16="http://schemas.microsoft.com/office/drawing/2014/main" id="{79CA34F7-B459-476F-92C6-684EA23BB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342" y="4338506"/>
                <a:ext cx="892503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Slack logo">
            <a:extLst>
              <a:ext uri="{FF2B5EF4-FFF2-40B4-BE49-F238E27FC236}">
                <a16:creationId xmlns:a16="http://schemas.microsoft.com/office/drawing/2014/main" id="{EFB01683-EDC0-44E8-AE70-D38DADD5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66" y="6078504"/>
            <a:ext cx="426471" cy="4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867D74-2598-EBC3-F562-60BCB4B146B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E99D1B-1CE7-554D-A81A-A9D449C04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85BD8942-C369-1941-0C26-A6F5170B4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F487-B065-D2E7-BC5E-0DF6C5CE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1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Textbook (Optional)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D7D7B-8B09-465E-8F97-AA0073F83895}"/>
              </a:ext>
            </a:extLst>
          </p:cNvPr>
          <p:cNvSpPr/>
          <p:nvPr/>
        </p:nvSpPr>
        <p:spPr>
          <a:xfrm>
            <a:off x="1084082" y="1690688"/>
            <a:ext cx="10831398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 Analysis in C++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Allen Weiss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Fourth edition, 2014, ISBN 9780132847377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OpenDSA</a:t>
            </a: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Book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https://opendsa-server.cs.vt.edu/OpenDSA/Books/Everything/html/index.html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17794-912F-BEAB-97CE-8EC296C7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D0B87-3F54-6EF3-44D5-CFB27BCD839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1F4618-928E-2114-9403-275BC7337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B376FB15-D976-CBE2-6961-3C62CB87B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75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Feedback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743F5-7965-49E7-97D2-8731D2299E77}"/>
              </a:ext>
            </a:extLst>
          </p:cNvPr>
          <p:cNvSpPr/>
          <p:nvPr/>
        </p:nvSpPr>
        <p:spPr>
          <a:xfrm>
            <a:off x="1310327" y="2103690"/>
            <a:ext cx="10291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 3530 Feedback Form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 Bounty Program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Upto 1% EC in Range 0.2-1% per Bug</a:t>
            </a: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16000"/>
              </a:solidFill>
              <a:latin typeface="Gotham Bold" pitchFamily="50" charset="0"/>
            </a:endParaRP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Quiz is not accessible due to a locked module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Typo in one of the quizzes/project descriptions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Incorrect solution in a certain test case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An accessibility bug such as no headings in documents for screen-readers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 algorithm has an off-by-one error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A996A-CC94-0ACA-34CF-1AC2A6C3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1504E-E8B4-77D8-13E0-DB747EB662B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4C52CB-E907-4535-12EA-8402EF6B6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469AC63-B1E2-F657-5BA6-46C1C0499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468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7020-32B6-4FDB-A655-21CF3BC7B28B}"/>
              </a:ext>
            </a:extLst>
          </p:cNvPr>
          <p:cNvSpPr txBox="1"/>
          <p:nvPr/>
        </p:nvSpPr>
        <p:spPr>
          <a:xfrm>
            <a:off x="1404593" y="2037465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We want you to focus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Clean, readable, tested, and documented code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Secondary focus on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46902-E689-495A-9D75-2959B78E6AD0}"/>
              </a:ext>
            </a:extLst>
          </p:cNvPr>
          <p:cNvSpPr txBox="1"/>
          <p:nvPr/>
        </p:nvSpPr>
        <p:spPr>
          <a:xfrm>
            <a:off x="1404592" y="4235481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The course will not cover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Mathematical Proofs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Design Patterns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Competitive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53A2-C1B7-8BBB-AAC0-4D6B30E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00EE0D-E8E1-482B-7DAB-EC537D0D54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45AF40-035F-0374-4F43-40CA0FA75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9BAF1-4394-2CB4-F21D-2F2D1752B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865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356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Quiz questions on Edugator, Quiz questions on Canvas, and Exams: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 discussion at the conceptual level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9E1EF-B286-850E-8A02-0733A963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C9ACB-A5CF-7FFE-4058-F1C24563CCF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E3CBC8-2524-00EA-D63B-769791C98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74E75EE-5D02-CE51-B86F-FBDFC4FE7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200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26510" y="1606922"/>
            <a:ext cx="10766421" cy="488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1 and 2: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Discussion at the conceptual level is fine if you are stuck with no sharing/viewing of code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discuss conceptually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without discussing any code with a peer provided you cite the peer with who you discussed it. Such discussions should be held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on a whiteboard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using explanation figures/pseudo-codes or through talking.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in the C++ library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 For example, using the documentation listed here is fine: https://www.cplusplus.com/reference/ or https://en.cppreference.com/w/ </a:t>
            </a:r>
          </a:p>
          <a:p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69F3B-E679-BBF5-1248-CE3327CA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35C385-B00B-65C8-7DF6-E18017BDC89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C081BB-20B5-7812-DBAE-FD7AF758E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4A3556B-85BF-21C6-E39E-6F789F0DF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760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121790" y="1741112"/>
            <a:ext cx="10369484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3 and Stepik ungraded questions: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It is fine to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collaborate with peers.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You must make sure you are not blindly copy-pasting another student’s code. Also,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must cite the peer you worked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 at the code level or conceptually.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6C2AD-C421-5208-54A8-28C8B8C5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B8973C-2F56-DD6D-048D-5F2A353E0B7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A10AE0-95ED-3B69-80D7-225B0A55F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71DAF29-A3C4-FCB0-62C0-6CB97AAF2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368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93509" y="1741112"/>
            <a:ext cx="103977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Sharing/copying, “borrowing” of code structure, looking at code from another student or providing such code, and plagiarism, in addition to other dishonest behaviors, are all considered to be academic dishonesty.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No information regarding the project 1 and 2, quiz, and exam solutions may be shared by students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We strongly encourage that if you have doubts, visit the course staff in-office hours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Looking at any piece of your peer’s code, sharing files, searching for solutions found online, or using someone else to code your solution is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strictly prohibited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Penalty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zero on that assignment and a two-letter final grade decrement for a first offense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E grade for second offence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For both offenses, you will be reported to the Honor Court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4122B-2100-1100-5902-4CB6CD0F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39151-402C-EF81-BEA7-A78ED998F97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65AD64-F1DE-42C9-80A3-618852DC4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96A93361-7E56-C7D7-151B-58B7AA86E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598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Acknowledgements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B7469-BBCF-4B36-9B5F-0A47585D688F}"/>
              </a:ext>
            </a:extLst>
          </p:cNvPr>
          <p:cNvGrpSpPr/>
          <p:nvPr/>
        </p:nvGrpSpPr>
        <p:grpSpPr>
          <a:xfrm>
            <a:off x="2706679" y="2172620"/>
            <a:ext cx="8077586" cy="4165374"/>
            <a:chOff x="1132402" y="2200901"/>
            <a:chExt cx="8077586" cy="4165374"/>
          </a:xfrm>
        </p:grpSpPr>
        <p:pic>
          <p:nvPicPr>
            <p:cNvPr id="2050" name="Picture 2" descr="Cheryl Resch">
              <a:extLst>
                <a:ext uri="{FF2B5EF4-FFF2-40B4-BE49-F238E27FC236}">
                  <a16:creationId xmlns:a16="http://schemas.microsoft.com/office/drawing/2014/main" id="{18A4FF98-E323-4405-A228-252EC9F8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2282351"/>
              <a:ext cx="1262818" cy="1683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F88A49-B5E6-43E6-A372-28A0409B913E}"/>
                </a:ext>
              </a:extLst>
            </p:cNvPr>
            <p:cNvSpPr/>
            <p:nvPr/>
          </p:nvSpPr>
          <p:spPr>
            <a:xfrm>
              <a:off x="2749685" y="2200901"/>
              <a:ext cx="646030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Cheryl Resch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3DB58-0B8C-410B-9846-7A1C5F580394}"/>
                </a:ext>
              </a:extLst>
            </p:cNvPr>
            <p:cNvSpPr/>
            <p:nvPr/>
          </p:nvSpPr>
          <p:spPr>
            <a:xfrm>
              <a:off x="2749687" y="4550393"/>
              <a:ext cx="6205778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Lisha Zhou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pic>
          <p:nvPicPr>
            <p:cNvPr id="2052" name="Picture 4" descr="Lisha Zhou">
              <a:extLst>
                <a:ext uri="{FF2B5EF4-FFF2-40B4-BE49-F238E27FC236}">
                  <a16:creationId xmlns:a16="http://schemas.microsoft.com/office/drawing/2014/main" id="{5C449ED2-5F8B-4B2E-9015-BA3C1501C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4580267"/>
              <a:ext cx="1317101" cy="175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51FF9-A10C-C338-93C8-EAB11A33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A6A029-EB6B-D2FE-03DE-881EC90B6FA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A7D5B6-E473-3DDE-7C3E-9E33151B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D149C5DE-3ACA-C30E-26F0-1E41711BD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656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References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E7F5-88BB-4195-8DCD-BDBD70E1373C}"/>
              </a:ext>
            </a:extLst>
          </p:cNvPr>
          <p:cNvSpPr txBox="1"/>
          <p:nvPr/>
        </p:nvSpPr>
        <p:spPr>
          <a:xfrm>
            <a:off x="1293043" y="2075792"/>
            <a:ext cx="9605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Books/Notes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Sartaj </a:t>
            </a: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Sahni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James Aspen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Dr. Mark Weiss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OpenDSA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Cathy Hughes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Authority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Josh Hug 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OCW 6.006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Dr. Erik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Demaine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and Dr. Srini Devadas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Robert Sedgewick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9CC17-1303-4CF7-96C9-B1E4149E819B}"/>
              </a:ext>
            </a:extLst>
          </p:cNvPr>
          <p:cNvSpPr/>
          <p:nvPr/>
        </p:nvSpPr>
        <p:spPr>
          <a:xfrm>
            <a:off x="7617448" y="207579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Data Structures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Algorithms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Back SWE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MyCodeSchool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 Bari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GeeksforGeeks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DE9C1-57B3-27FD-7E9E-42F38470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499755-3281-1F43-67BE-21AEA2B88CE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B493DA-5B9F-0051-FA63-14CEB0E9C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323C247-72DF-7DAC-37C3-C75F76986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018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4859-76F2-C588-9BF3-1AD17C9C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F4DB08-7580-2CC5-FFAE-08729815218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D5587E-B3E0-C28C-3060-4B80AEC1F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4E8E38E-F9CC-80B7-A72C-E9BC35C13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41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E5747-E25B-44A8-AE32-AEE17932AE1C}"/>
              </a:ext>
            </a:extLst>
          </p:cNvPr>
          <p:cNvSpPr txBox="1"/>
          <p:nvPr/>
        </p:nvSpPr>
        <p:spPr>
          <a:xfrm>
            <a:off x="6841342" y="2651666"/>
            <a:ext cx="108709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Michael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A2ECCF-12D6-4950-BC9E-79E6F54C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ABD59E1-246A-4A0B-81BC-9C44684E1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3" r="13863"/>
          <a:stretch/>
        </p:blipFill>
        <p:spPr>
          <a:xfrm>
            <a:off x="3395204" y="1424071"/>
            <a:ext cx="1295284" cy="122370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1F8A424-98D2-4F63-8E5F-87A85A898B1C}"/>
              </a:ext>
            </a:extLst>
          </p:cNvPr>
          <p:cNvSpPr txBox="1"/>
          <p:nvPr/>
        </p:nvSpPr>
        <p:spPr>
          <a:xfrm>
            <a:off x="3574484" y="2651666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Dustin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7DE27A-449C-4FFD-964D-C958165E51A8}"/>
              </a:ext>
            </a:extLst>
          </p:cNvPr>
          <p:cNvSpPr txBox="1"/>
          <p:nvPr/>
        </p:nvSpPr>
        <p:spPr>
          <a:xfrm>
            <a:off x="5237200" y="2659939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Julia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C5DE8-2F4F-45F4-BE3F-BA3786C24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377" y="1410644"/>
            <a:ext cx="1654733" cy="1223704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3AAC0C02-0770-4B81-B53E-9227A103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35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3CE18-A509-4D36-9AB7-72B87B1D20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04" t="45204" r="26902" b="6285"/>
          <a:stretch/>
        </p:blipFill>
        <p:spPr>
          <a:xfrm>
            <a:off x="6639806" y="1391557"/>
            <a:ext cx="1206731" cy="12618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1A2A-EC88-0125-F28C-09473DCB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3A3A49-1D17-1078-5FD0-63BDC987EFF0}"/>
              </a:ext>
            </a:extLst>
          </p:cNvPr>
          <p:cNvGrpSpPr/>
          <p:nvPr/>
        </p:nvGrpSpPr>
        <p:grpSpPr>
          <a:xfrm>
            <a:off x="11326682" y="5989103"/>
            <a:ext cx="841781" cy="748032"/>
            <a:chOff x="11337354" y="6025684"/>
            <a:chExt cx="841781" cy="74803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1CCD13E-8F81-A56D-7D98-E9E7B860F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Logo COP3530">
              <a:extLst>
                <a:ext uri="{FF2B5EF4-FFF2-40B4-BE49-F238E27FC236}">
                  <a16:creationId xmlns:a16="http://schemas.microsoft.com/office/drawing/2014/main" id="{9455A7FE-DDE9-3C2C-3A04-0E532DEA2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F3D85A8-7EF9-0F8A-999F-3D08D1F88431}"/>
              </a:ext>
            </a:extLst>
          </p:cNvPr>
          <p:cNvSpPr txBox="1"/>
          <p:nvPr/>
        </p:nvSpPr>
        <p:spPr>
          <a:xfrm>
            <a:off x="8130786" y="265152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Mateusz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4B1403-46E8-C6E9-EB5D-4F90673831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29" t="39224" r="17491" b="19256"/>
          <a:stretch/>
        </p:blipFill>
        <p:spPr>
          <a:xfrm>
            <a:off x="1224665" y="2055813"/>
            <a:ext cx="1352376" cy="12228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FF5D84-B30F-42CB-FE1B-D2AA0F3AE3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5517" y="4345762"/>
            <a:ext cx="1078822" cy="12783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58968F5-349E-06E4-44A2-C4CFFEAEC921}"/>
              </a:ext>
            </a:extLst>
          </p:cNvPr>
          <p:cNvSpPr txBox="1"/>
          <p:nvPr/>
        </p:nvSpPr>
        <p:spPr>
          <a:xfrm>
            <a:off x="940759" y="3334587"/>
            <a:ext cx="2084226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Robin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(Teaching Lead)</a:t>
            </a:r>
          </a:p>
        </p:txBody>
      </p:sp>
      <p:sp>
        <p:nvSpPr>
          <p:cNvPr id="29" name="TextBox 28" descr="TA headshots">
            <a:extLst>
              <a:ext uri="{FF2B5EF4-FFF2-40B4-BE49-F238E27FC236}">
                <a16:creationId xmlns:a16="http://schemas.microsoft.com/office/drawing/2014/main" id="{2A8472DA-E5D9-68BA-F55C-125DF1D3CFAD}"/>
              </a:ext>
            </a:extLst>
          </p:cNvPr>
          <p:cNvSpPr txBox="1"/>
          <p:nvPr/>
        </p:nvSpPr>
        <p:spPr>
          <a:xfrm>
            <a:off x="535406" y="5663843"/>
            <a:ext cx="2844048" cy="646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Andrew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(Infrastructure Lead)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A70888C-BC09-A1ED-49A6-BF450C288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1233" y="1418040"/>
            <a:ext cx="1210680" cy="12252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9B7836-E550-8FD7-4D85-80B03723DA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348" r="17891"/>
          <a:stretch/>
        </p:blipFill>
        <p:spPr>
          <a:xfrm>
            <a:off x="9367588" y="1427804"/>
            <a:ext cx="1279683" cy="12252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67C2EC-E5AF-84BC-EF8D-CC71F6D8138A}"/>
              </a:ext>
            </a:extLst>
          </p:cNvPr>
          <p:cNvSpPr txBox="1"/>
          <p:nvPr/>
        </p:nvSpPr>
        <p:spPr>
          <a:xfrm>
            <a:off x="9573273" y="265993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Rutvi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604CF2-6516-D70E-BA3A-74D9BC3E08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0083" y="3073282"/>
            <a:ext cx="1225296" cy="12252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F7A114-4490-6148-0B7A-4F85040A81A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356" t="19022" r="26825" b="37169"/>
          <a:stretch/>
        </p:blipFill>
        <p:spPr>
          <a:xfrm>
            <a:off x="6341102" y="3072492"/>
            <a:ext cx="1275815" cy="12252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F24B4C-6385-D408-3AB7-2AF5E0D4C9A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920" t="29211" r="29272" b="37067"/>
          <a:stretch/>
        </p:blipFill>
        <p:spPr>
          <a:xfrm>
            <a:off x="5122022" y="3072492"/>
            <a:ext cx="1003034" cy="12252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3A78385-D7D8-53A2-0BD6-C3E539F97E8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0133" b="59746"/>
          <a:stretch/>
        </p:blipFill>
        <p:spPr>
          <a:xfrm>
            <a:off x="7871040" y="3072492"/>
            <a:ext cx="951551" cy="12252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6539A4-7B97-C233-7900-9F15940763A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2476" t="16019" r="11741" b="19342"/>
          <a:stretch/>
        </p:blipFill>
        <p:spPr>
          <a:xfrm>
            <a:off x="9034149" y="3072492"/>
            <a:ext cx="1090862" cy="12252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F4EC8E-8385-4A4E-83AE-3DB6FF6708D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400" t="33266" r="17758" b="11339"/>
          <a:stretch/>
        </p:blipFill>
        <p:spPr>
          <a:xfrm>
            <a:off x="10802692" y="1406779"/>
            <a:ext cx="1153721" cy="12252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447624-3205-1243-2C2A-5B8C3F21D32A}"/>
              </a:ext>
            </a:extLst>
          </p:cNvPr>
          <p:cNvSpPr txBox="1"/>
          <p:nvPr/>
        </p:nvSpPr>
        <p:spPr>
          <a:xfrm>
            <a:off x="3832977" y="433028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Nitin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D963D3-3638-56CF-735F-015B938E0D90}"/>
              </a:ext>
            </a:extLst>
          </p:cNvPr>
          <p:cNvSpPr txBox="1"/>
          <p:nvPr/>
        </p:nvSpPr>
        <p:spPr>
          <a:xfrm>
            <a:off x="5135687" y="433028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Emily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CF5637-28D6-39BA-DB9F-90207E64E5A4}"/>
              </a:ext>
            </a:extLst>
          </p:cNvPr>
          <p:cNvSpPr txBox="1"/>
          <p:nvPr/>
        </p:nvSpPr>
        <p:spPr>
          <a:xfrm>
            <a:off x="6524985" y="4316113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Eugene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41F596-D0B7-4528-A8AF-B17FA8AE0D02}"/>
              </a:ext>
            </a:extLst>
          </p:cNvPr>
          <p:cNvSpPr txBox="1"/>
          <p:nvPr/>
        </p:nvSpPr>
        <p:spPr>
          <a:xfrm>
            <a:off x="7911213" y="4321074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Sunny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F64520-4602-2CD5-1FE6-B84CA48A63C6}"/>
              </a:ext>
            </a:extLst>
          </p:cNvPr>
          <p:cNvSpPr txBox="1"/>
          <p:nvPr/>
        </p:nvSpPr>
        <p:spPr>
          <a:xfrm>
            <a:off x="9267083" y="4338774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Eric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5A58EA-5D12-92AC-5E52-B3F33420CD14}"/>
              </a:ext>
            </a:extLst>
          </p:cNvPr>
          <p:cNvSpPr txBox="1"/>
          <p:nvPr/>
        </p:nvSpPr>
        <p:spPr>
          <a:xfrm>
            <a:off x="10907307" y="267421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Blake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A09D58B-2C24-6852-AB0E-78ABC5B884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1029" t="5325" r="20490" b="17991"/>
          <a:stretch/>
        </p:blipFill>
        <p:spPr>
          <a:xfrm>
            <a:off x="10301766" y="3079290"/>
            <a:ext cx="1401989" cy="122529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00BD9DA-49DB-E202-0E95-6A3230B79AE0}"/>
              </a:ext>
            </a:extLst>
          </p:cNvPr>
          <p:cNvSpPr txBox="1"/>
          <p:nvPr/>
        </p:nvSpPr>
        <p:spPr>
          <a:xfrm>
            <a:off x="10512332" y="4308717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Richie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71CDDED-ABF6-9447-96A4-0077CECFAC3F}"/>
              </a:ext>
            </a:extLst>
          </p:cNvPr>
          <p:cNvSpPr txBox="1"/>
          <p:nvPr/>
        </p:nvSpPr>
        <p:spPr>
          <a:xfrm>
            <a:off x="3967556" y="6139659"/>
            <a:ext cx="1071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Tianwei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E45A93-3300-9798-61DE-53C2B7A29228}"/>
              </a:ext>
            </a:extLst>
          </p:cNvPr>
          <p:cNvSpPr txBox="1"/>
          <p:nvPr/>
        </p:nvSpPr>
        <p:spPr>
          <a:xfrm>
            <a:off x="5208300" y="6122998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Sara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14BE29-C98C-2EAB-F8FC-D316257B07F0}"/>
              </a:ext>
            </a:extLst>
          </p:cNvPr>
          <p:cNvSpPr txBox="1"/>
          <p:nvPr/>
        </p:nvSpPr>
        <p:spPr>
          <a:xfrm>
            <a:off x="6174280" y="6120231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Leon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9D8F4A-0144-9F98-7A9A-C91B302C619C}"/>
              </a:ext>
            </a:extLst>
          </p:cNvPr>
          <p:cNvSpPr txBox="1"/>
          <p:nvPr/>
        </p:nvSpPr>
        <p:spPr>
          <a:xfrm>
            <a:off x="7140260" y="6120231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Olivia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E93C89-C632-CDB9-9BB0-568ECF7C61A6}"/>
              </a:ext>
            </a:extLst>
          </p:cNvPr>
          <p:cNvSpPr txBox="1"/>
          <p:nvPr/>
        </p:nvSpPr>
        <p:spPr>
          <a:xfrm>
            <a:off x="8223709" y="6115972"/>
            <a:ext cx="11977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Benjamin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9AAFF4-4F8C-E014-3D2C-C749D6D1D034}"/>
              </a:ext>
            </a:extLst>
          </p:cNvPr>
          <p:cNvSpPr txBox="1"/>
          <p:nvPr/>
        </p:nvSpPr>
        <p:spPr>
          <a:xfrm>
            <a:off x="9858203" y="6113808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Prayuj</a:t>
            </a:r>
          </a:p>
        </p:txBody>
      </p:sp>
      <p:pic>
        <p:nvPicPr>
          <p:cNvPr id="5" name="Picture 4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58EE4811-93D2-133B-DEC5-EA81106462B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r="40644"/>
          <a:stretch/>
        </p:blipFill>
        <p:spPr>
          <a:xfrm>
            <a:off x="9820953" y="4757591"/>
            <a:ext cx="1005530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D2CDF-8D58-4693-9B66-627F172EF52B}"/>
              </a:ext>
            </a:extLst>
          </p:cNvPr>
          <p:cNvSpPr txBox="1"/>
          <p:nvPr/>
        </p:nvSpPr>
        <p:spPr>
          <a:xfrm>
            <a:off x="1749288" y="1764954"/>
            <a:ext cx="5782728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Canvas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OpenDSA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Stepik/</a:t>
            </a:r>
            <a:r>
              <a:rPr lang="en-US" sz="3200" dirty="0" err="1">
                <a:solidFill>
                  <a:srgbClr val="1D9EFF"/>
                </a:solidFill>
                <a:latin typeface="Gotham Bold" pitchFamily="50" charset="0"/>
              </a:rPr>
              <a:t>Edugator</a:t>
            </a:r>
            <a:endParaRPr lang="en-US" sz="4400" dirty="0">
              <a:solidFill>
                <a:srgbClr val="1D9E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CF4B5-1582-7EDD-D3AE-DF02FE63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9FA2F9-606F-1CAF-4295-DC8A719C1C6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229F0-D41C-46B3-6953-18E78183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C74A663-0732-CA2A-AA99-591231E4B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658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5831A-2503-F24A-7A48-28E3F5EB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C68BA8-9198-5AEB-8F03-6DA5A202DBD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D909E-7967-D592-85AD-AFFBD5975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EEA346E-C9ED-31F1-4085-D31AC72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0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Learners: Let’s Get to Know You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E172D-A4D1-4143-82E9-A1F5E97C5906}"/>
              </a:ext>
            </a:extLst>
          </p:cNvPr>
          <p:cNvSpPr txBox="1"/>
          <p:nvPr/>
        </p:nvSpPr>
        <p:spPr>
          <a:xfrm>
            <a:off x="1631963" y="2757363"/>
            <a:ext cx="5247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Go To Menti.com</a:t>
            </a:r>
          </a:p>
          <a:p>
            <a:endParaRPr lang="en-US" sz="4000" dirty="0">
              <a:solidFill>
                <a:srgbClr val="F16000"/>
              </a:solidFill>
              <a:latin typeface="Gotham Bold" pitchFamily="50" charset="0"/>
            </a:endParaRPr>
          </a:p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Code: </a:t>
            </a:r>
            <a:r>
              <a:rPr lang="en-US" sz="4000" dirty="0">
                <a:solidFill>
                  <a:srgbClr val="0079D4"/>
                </a:solidFill>
                <a:latin typeface="Gotham Bold" pitchFamily="50" charset="0"/>
              </a:rPr>
              <a:t> </a:t>
            </a:r>
            <a:r>
              <a:rPr lang="en-US" sz="4000" dirty="0">
                <a:solidFill>
                  <a:srgbClr val="1D9EFF"/>
                </a:solidFill>
                <a:latin typeface="Gotham Bold" pitchFamily="50" charset="0"/>
              </a:rPr>
              <a:t>6658 7211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E7489-E6AD-8355-CF48-DDD7EFC9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B3778A-A7BC-22BE-E19B-A908FE7E363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AB87B0-F813-CB85-AB0D-32A9CC2DB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8000F9C-81BC-C949-6746-CCCF36B5A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4A45DB7A-E675-00A0-0985-E6FFE87A7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26" y="1810393"/>
            <a:ext cx="3872139" cy="38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Course Objectives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8F4E2-B1B2-E07C-F43F-56CFA54B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3F0DF4-6586-72F5-C277-A843FE1A605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11F365-266E-CDC4-15CD-5BA8C4162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74CE84FA-0434-0E4A-9E74-78CFC038B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4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61027-BE86-4A1E-9CB0-D6F19CE5A4CE}"/>
              </a:ext>
            </a:extLst>
          </p:cNvPr>
          <p:cNvSpPr/>
          <p:nvPr/>
        </p:nvSpPr>
        <p:spPr>
          <a:xfrm>
            <a:off x="1175426" y="1973385"/>
            <a:ext cx="10354559" cy="347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D9EFF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course covers algorithm development using</a:t>
            </a:r>
          </a:p>
          <a:p>
            <a:pPr algn="just"/>
            <a:r>
              <a:rPr lang="en-US" sz="1200" dirty="0">
                <a:solidFill>
                  <a:srgbClr val="0070C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 languages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program structures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design techniques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and manipulation of basic data structures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Credit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EAD50-1DDF-8500-4BC8-376FDD26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2AD65-81F4-0974-CF9B-4B60FC62020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DFB150-66E7-347C-0444-A64FAB396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BE1B763-702D-6B29-C917-447C1BB30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3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Diagram 2" descr="This course will cover conceptual understanding, implementation and critical thinking while problem solving and applying various data structures and algorithms">
            <a:extLst>
              <a:ext uri="{FF2B5EF4-FFF2-40B4-BE49-F238E27FC236}">
                <a16:creationId xmlns:a16="http://schemas.microsoft.com/office/drawing/2014/main" id="{50C8CCE4-B2C3-41C3-8399-F255D9C2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37206"/>
              </p:ext>
            </p:extLst>
          </p:nvPr>
        </p:nvGraphicFramePr>
        <p:xfrm>
          <a:off x="677945" y="1690688"/>
          <a:ext cx="962555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8256-ADE8-C301-9880-86FBE632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7AFBA-28BC-C1A7-729C-EB6E789EDA55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7BD94B-7124-2C69-E984-823C5AF22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66E2B795-2DC9-DC32-4F8D-39D3DF808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58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FC034-0267-4D84-A453-3651AA072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33" y="4243348"/>
            <a:ext cx="1789980" cy="1789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85F916-A659-4071-B659-A0FE2CFB6111}"/>
              </a:ext>
            </a:extLst>
          </p:cNvPr>
          <p:cNvGrpSpPr/>
          <p:nvPr/>
        </p:nvGrpSpPr>
        <p:grpSpPr>
          <a:xfrm>
            <a:off x="1409223" y="1869648"/>
            <a:ext cx="8233794" cy="3996889"/>
            <a:chOff x="1409223" y="2171307"/>
            <a:chExt cx="8233794" cy="3996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B27B9E-6CF0-48EF-BC3E-2E2F4092D07B}"/>
                </a:ext>
              </a:extLst>
            </p:cNvPr>
            <p:cNvGrpSpPr/>
            <p:nvPr/>
          </p:nvGrpSpPr>
          <p:grpSpPr>
            <a:xfrm>
              <a:off x="1409223" y="2171307"/>
              <a:ext cx="8233794" cy="2602300"/>
              <a:chOff x="1409223" y="2171307"/>
              <a:chExt cx="8233794" cy="2602300"/>
            </a:xfrm>
          </p:grpSpPr>
          <p:sp>
            <p:nvSpPr>
              <p:cNvPr id="6" name="Rectangle 3" descr="Linear Ordered&#10;">
                <a:extLst>
                  <a:ext uri="{FF2B5EF4-FFF2-40B4-BE49-F238E27FC236}">
                    <a16:creationId xmlns:a16="http://schemas.microsoft.com/office/drawing/2014/main" id="{DE85FF53-6E49-47B6-8225-7E1DAC29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171307"/>
                <a:ext cx="2286000" cy="457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Linear Ordered</a:t>
                </a:r>
              </a:p>
            </p:txBody>
          </p:sp>
          <p:sp>
            <p:nvSpPr>
              <p:cNvPr id="7" name="Rectangle 4" descr="Non-linear Ordered&#10;">
                <a:extLst>
                  <a:ext uri="{FF2B5EF4-FFF2-40B4-BE49-F238E27FC236}">
                    <a16:creationId xmlns:a16="http://schemas.microsoft.com/office/drawing/2014/main" id="{730497DA-87E3-4A4E-9552-C89037D5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171307"/>
                <a:ext cx="2286000" cy="457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Non-linear Ordered</a:t>
                </a:r>
              </a:p>
            </p:txBody>
          </p:sp>
          <p:sp>
            <p:nvSpPr>
              <p:cNvPr id="8" name="Rectangle 12" descr="Not Ordered&#10;">
                <a:extLst>
                  <a:ext uri="{FF2B5EF4-FFF2-40B4-BE49-F238E27FC236}">
                    <a16:creationId xmlns:a16="http://schemas.microsoft.com/office/drawing/2014/main" id="{D25B0EDD-7867-4D65-BDBC-5EDF27FB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171307"/>
                <a:ext cx="22860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Not Ordered</a:t>
                </a:r>
              </a:p>
            </p:txBody>
          </p:sp>
          <p:sp>
            <p:nvSpPr>
              <p:cNvPr id="11" name="Rectangle 5" descr="lists">
                <a:extLst>
                  <a:ext uri="{FF2B5EF4-FFF2-40B4-BE49-F238E27FC236}">
                    <a16:creationId xmlns:a16="http://schemas.microsoft.com/office/drawing/2014/main" id="{BBD6B998-2174-4960-9806-558F886F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889761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Lists</a:t>
                </a:r>
              </a:p>
            </p:txBody>
          </p:sp>
          <p:sp>
            <p:nvSpPr>
              <p:cNvPr id="13" name="Rectangle 6" descr="stacks">
                <a:extLst>
                  <a:ext uri="{FF2B5EF4-FFF2-40B4-BE49-F238E27FC236}">
                    <a16:creationId xmlns:a16="http://schemas.microsoft.com/office/drawing/2014/main" id="{93E8E40F-D540-4C4F-975D-8707208E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3603084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Stacks</a:t>
                </a:r>
              </a:p>
            </p:txBody>
          </p:sp>
          <p:sp>
            <p:nvSpPr>
              <p:cNvPr id="14" name="Rectangle 7" descr="queues">
                <a:extLst>
                  <a:ext uri="{FF2B5EF4-FFF2-40B4-BE49-F238E27FC236}">
                    <a16:creationId xmlns:a16="http://schemas.microsoft.com/office/drawing/2014/main" id="{DBB16A03-0ADE-4DE8-A76F-D33130AF0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4316407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Queues</a:t>
                </a:r>
              </a:p>
            </p:txBody>
          </p:sp>
          <p:sp>
            <p:nvSpPr>
              <p:cNvPr id="15" name="Rectangle 8" descr="trees">
                <a:extLst>
                  <a:ext uri="{FF2B5EF4-FFF2-40B4-BE49-F238E27FC236}">
                    <a16:creationId xmlns:a16="http://schemas.microsoft.com/office/drawing/2014/main" id="{CA97C4B6-41C6-4BDA-B757-AFF8296F1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901093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Trees</a:t>
                </a:r>
              </a:p>
            </p:txBody>
          </p:sp>
          <p:sp>
            <p:nvSpPr>
              <p:cNvPr id="16" name="Rectangle 9" descr="graphs">
                <a:extLst>
                  <a:ext uri="{FF2B5EF4-FFF2-40B4-BE49-F238E27FC236}">
                    <a16:creationId xmlns:a16="http://schemas.microsoft.com/office/drawing/2014/main" id="{5A639A53-6E3A-46B8-96B3-AE35D359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154" y="3603084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Graphs</a:t>
                </a:r>
              </a:p>
            </p:txBody>
          </p:sp>
          <p:sp>
            <p:nvSpPr>
              <p:cNvPr id="17" name="Rectangle 10" descr="sets">
                <a:extLst>
                  <a:ext uri="{FF2B5EF4-FFF2-40B4-BE49-F238E27FC236}">
                    <a16:creationId xmlns:a16="http://schemas.microsoft.com/office/drawing/2014/main" id="{427D114F-9822-4AEC-85B6-AB7AA86F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886293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Sets</a:t>
                </a:r>
              </a:p>
            </p:txBody>
          </p:sp>
          <p:sp>
            <p:nvSpPr>
              <p:cNvPr id="18" name="Rectangle 11" descr="tables/maps">
                <a:extLst>
                  <a:ext uri="{FF2B5EF4-FFF2-40B4-BE49-F238E27FC236}">
                    <a16:creationId xmlns:a16="http://schemas.microsoft.com/office/drawing/2014/main" id="{91B71668-7876-4A5F-BBA8-A87FE410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3603084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Tables/Maps</a:t>
                </a:r>
              </a:p>
            </p:txBody>
          </p:sp>
        </p:grpSp>
        <p:grpSp>
          <p:nvGrpSpPr>
            <p:cNvPr id="19" name="Group 18" descr="Unordered Data Structures">
              <a:extLst>
                <a:ext uri="{FF2B5EF4-FFF2-40B4-BE49-F238E27FC236}">
                  <a16:creationId xmlns:a16="http://schemas.microsoft.com/office/drawing/2014/main" id="{9DB3FDB7-0936-41DB-AB4E-89612624879A}"/>
                </a:ext>
              </a:extLst>
            </p:cNvPr>
            <p:cNvGrpSpPr/>
            <p:nvPr/>
          </p:nvGrpSpPr>
          <p:grpSpPr>
            <a:xfrm>
              <a:off x="7735077" y="4720396"/>
              <a:ext cx="1752600" cy="1447800"/>
              <a:chOff x="6664452" y="3364300"/>
              <a:chExt cx="1752600" cy="1447800"/>
            </a:xfrm>
          </p:grpSpPr>
          <p:sp>
            <p:nvSpPr>
              <p:cNvPr id="20" name="Oval 34">
                <a:extLst>
                  <a:ext uri="{FF2B5EF4-FFF2-40B4-BE49-F238E27FC236}">
                    <a16:creationId xmlns:a16="http://schemas.microsoft.com/office/drawing/2014/main" id="{4DA0BD3C-FE2F-43DD-82C7-53C99E35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091" y="35838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35">
                <a:extLst>
                  <a:ext uri="{FF2B5EF4-FFF2-40B4-BE49-F238E27FC236}">
                    <a16:creationId xmlns:a16="http://schemas.microsoft.com/office/drawing/2014/main" id="{6F36547F-F6D3-4F93-A534-9BE6FD9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691" y="3812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36">
                <a:extLst>
                  <a:ext uri="{FF2B5EF4-FFF2-40B4-BE49-F238E27FC236}">
                    <a16:creationId xmlns:a16="http://schemas.microsoft.com/office/drawing/2014/main" id="{7ED1D9A0-9254-4941-8BA5-7F80FC0B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491" y="4193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37">
                <a:extLst>
                  <a:ext uri="{FF2B5EF4-FFF2-40B4-BE49-F238E27FC236}">
                    <a16:creationId xmlns:a16="http://schemas.microsoft.com/office/drawing/2014/main" id="{7EAC7BCB-669A-4D38-907E-A5D53411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420" y="4191292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33">
                <a:extLst>
                  <a:ext uri="{FF2B5EF4-FFF2-40B4-BE49-F238E27FC236}">
                    <a16:creationId xmlns:a16="http://schemas.microsoft.com/office/drawing/2014/main" id="{34594F30-7AE2-4A79-A664-861715F4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4452" y="3364300"/>
                <a:ext cx="1752600" cy="144780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 descr="Linear Data Structures">
              <a:extLst>
                <a:ext uri="{FF2B5EF4-FFF2-40B4-BE49-F238E27FC236}">
                  <a16:creationId xmlns:a16="http://schemas.microsoft.com/office/drawing/2014/main" id="{C4FE9C71-86DE-4070-982E-BADCC35B4E91}"/>
                </a:ext>
              </a:extLst>
            </p:cNvPr>
            <p:cNvGrpSpPr/>
            <p:nvPr/>
          </p:nvGrpSpPr>
          <p:grpSpPr>
            <a:xfrm>
              <a:off x="1831868" y="5295507"/>
              <a:ext cx="1456888" cy="304800"/>
              <a:chOff x="877748" y="4343400"/>
              <a:chExt cx="1456888" cy="304800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1FDDD2FA-8EB8-4969-BDE9-BBEFF8E17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748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81226823-D927-4CFC-9D60-DFF032658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792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44CAFCF0-8DD4-458A-BF11-416332294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836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9FE957-18FD-4073-A520-F7172DE43CA8}"/>
                  </a:ext>
                </a:extLst>
              </p:cNvPr>
              <p:cNvCxnSpPr>
                <a:cxnSpLocks noChangeShapeType="1"/>
                <a:stCxn id="26" idx="6"/>
                <a:endCxn id="27" idx="2"/>
              </p:cNvCxnSpPr>
              <p:nvPr/>
            </p:nvCxnSpPr>
            <p:spPr bwMode="auto">
              <a:xfrm>
                <a:off x="1182548" y="4495800"/>
                <a:ext cx="271244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B6D8996-2669-4634-9753-F687C728F2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750203" y="4495800"/>
                <a:ext cx="304800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31" name="Group 30" descr="Non-Linear Data Structures">
              <a:extLst>
                <a:ext uri="{FF2B5EF4-FFF2-40B4-BE49-F238E27FC236}">
                  <a16:creationId xmlns:a16="http://schemas.microsoft.com/office/drawing/2014/main" id="{BBCA3FB5-E4E4-4A55-A2BA-67A34490B071}"/>
                </a:ext>
              </a:extLst>
            </p:cNvPr>
            <p:cNvGrpSpPr/>
            <p:nvPr/>
          </p:nvGrpSpPr>
          <p:grpSpPr>
            <a:xfrm>
              <a:off x="5225372" y="4988620"/>
              <a:ext cx="987552" cy="911352"/>
              <a:chOff x="4079846" y="3744286"/>
              <a:chExt cx="987552" cy="9113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D06E595-9B3B-4CCB-9BDB-BBDFCB0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46" y="37442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47F677-4DCC-4D8C-A1AE-1F791E081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646" y="38204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D2F77B-58EA-434A-9B0C-23C2FAFE2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246" y="43538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E1F873-515C-4395-9A03-190B6BF1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446" y="42776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5A300474-4AF3-4B14-AC0F-944DB12EE000}"/>
                  </a:ext>
                </a:extLst>
              </p:cNvPr>
              <p:cNvCxnSpPr>
                <a:cxnSpLocks noChangeShapeType="1"/>
                <a:stCxn id="32" idx="6"/>
                <a:endCxn id="33" idx="2"/>
              </p:cNvCxnSpPr>
              <p:nvPr/>
            </p:nvCxnSpPr>
            <p:spPr bwMode="auto">
              <a:xfrm>
                <a:off x="4381598" y="3895162"/>
                <a:ext cx="384048" cy="7620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7" name="Straight Connector 29">
                <a:extLst>
                  <a:ext uri="{FF2B5EF4-FFF2-40B4-BE49-F238E27FC236}">
                    <a16:creationId xmlns:a16="http://schemas.microsoft.com/office/drawing/2014/main" id="{2B26994C-2449-49C4-959A-08A707E3B0EA}"/>
                  </a:ext>
                </a:extLst>
              </p:cNvPr>
              <p:cNvCxnSpPr>
                <a:cxnSpLocks noChangeShapeType="1"/>
                <a:stCxn id="33" idx="4"/>
                <a:endCxn id="35" idx="0"/>
              </p:cNvCxnSpPr>
              <p:nvPr/>
            </p:nvCxnSpPr>
            <p:spPr bwMode="auto">
              <a:xfrm flipH="1">
                <a:off x="4840322" y="4122238"/>
                <a:ext cx="76200" cy="155448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8" name="Straight Connector 31">
                <a:extLst>
                  <a:ext uri="{FF2B5EF4-FFF2-40B4-BE49-F238E27FC236}">
                    <a16:creationId xmlns:a16="http://schemas.microsoft.com/office/drawing/2014/main" id="{16A74199-DDE2-460E-8EF9-DC0C699CAD5D}"/>
                  </a:ext>
                </a:extLst>
              </p:cNvPr>
              <p:cNvCxnSpPr>
                <a:cxnSpLocks noChangeShapeType="1"/>
                <a:stCxn id="32" idx="5"/>
                <a:endCxn id="35" idx="1"/>
              </p:cNvCxnSpPr>
              <p:nvPr/>
            </p:nvCxnSpPr>
            <p:spPr bwMode="auto">
              <a:xfrm>
                <a:off x="4337407" y="4001847"/>
                <a:ext cx="396230" cy="32003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F8A83CAE-9C4A-4C60-8A1C-7F6AE7A2B7EC}"/>
                  </a:ext>
                </a:extLst>
              </p:cNvPr>
              <p:cNvCxnSpPr>
                <a:cxnSpLocks noChangeShapeType="1"/>
                <a:stCxn id="32" idx="4"/>
              </p:cNvCxnSpPr>
              <p:nvPr/>
            </p:nvCxnSpPr>
            <p:spPr bwMode="auto">
              <a:xfrm>
                <a:off x="4230722" y="4046038"/>
                <a:ext cx="169093" cy="363987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2F8A3-07BE-889F-1481-24EAE7C4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073470-578E-2DA0-6BB7-6BE0A43B72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BB6F5C-B78B-B284-5874-5CF661CE5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 descr="Logo COP3530">
              <a:extLst>
                <a:ext uri="{FF2B5EF4-FFF2-40B4-BE49-F238E27FC236}">
                  <a16:creationId xmlns:a16="http://schemas.microsoft.com/office/drawing/2014/main" id="{671BFB80-73AF-BCBC-2165-ABE322892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77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Algorithms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057A8-6D49-42D4-8B5F-143C02EB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82" y="3967776"/>
            <a:ext cx="2486818" cy="2486818"/>
          </a:xfrm>
          <a:prstGeom prst="rect">
            <a:avLst/>
          </a:prstGeom>
        </p:spPr>
      </p:pic>
      <p:sp>
        <p:nvSpPr>
          <p:cNvPr id="47" name="Rectangle 12" descr="Greedy&#10;">
            <a:extLst>
              <a:ext uri="{FF2B5EF4-FFF2-40B4-BE49-F238E27FC236}">
                <a16:creationId xmlns:a16="http://schemas.microsoft.com/office/drawing/2014/main" id="{BC198991-DA98-49F8-8FC7-D0CF780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01" y="1844386"/>
            <a:ext cx="2743200" cy="457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Greedy</a:t>
            </a:r>
          </a:p>
        </p:txBody>
      </p:sp>
      <p:sp>
        <p:nvSpPr>
          <p:cNvPr id="53" name="Rectangle 10" descr="sets">
            <a:extLst>
              <a:ext uri="{FF2B5EF4-FFF2-40B4-BE49-F238E27FC236}">
                <a16:creationId xmlns:a16="http://schemas.microsoft.com/office/drawing/2014/main" id="{B462AEFD-4790-4900-BCE0-D5023E50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2491186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Minimum Spanning Tree</a:t>
            </a:r>
          </a:p>
        </p:txBody>
      </p:sp>
      <p:sp>
        <p:nvSpPr>
          <p:cNvPr id="54" name="Rectangle 11" descr="tables/maps">
            <a:extLst>
              <a:ext uri="{FF2B5EF4-FFF2-40B4-BE49-F238E27FC236}">
                <a16:creationId xmlns:a16="http://schemas.microsoft.com/office/drawing/2014/main" id="{4585564B-366E-4866-8AC6-8029F5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3200892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Shortest Paths</a:t>
            </a:r>
          </a:p>
        </p:txBody>
      </p:sp>
      <p:sp>
        <p:nvSpPr>
          <p:cNvPr id="45" name="Rectangle 3" descr="Brute Force&#10;">
            <a:extLst>
              <a:ext uri="{FF2B5EF4-FFF2-40B4-BE49-F238E27FC236}">
                <a16:creationId xmlns:a16="http://schemas.microsoft.com/office/drawing/2014/main" id="{B42A8BBC-A47C-4FD3-B422-55A32B28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1844386"/>
            <a:ext cx="2743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Brute Force</a:t>
            </a:r>
          </a:p>
        </p:txBody>
      </p:sp>
      <p:sp>
        <p:nvSpPr>
          <p:cNvPr id="48" name="Rectangle 5" descr="lists">
            <a:extLst>
              <a:ext uri="{FF2B5EF4-FFF2-40B4-BE49-F238E27FC236}">
                <a16:creationId xmlns:a16="http://schemas.microsoft.com/office/drawing/2014/main" id="{44A3AB65-4A5F-4031-A014-4945797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249118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Selection Sort</a:t>
            </a:r>
          </a:p>
        </p:txBody>
      </p:sp>
      <p:sp>
        <p:nvSpPr>
          <p:cNvPr id="49" name="Rectangle 6" descr="stacks">
            <a:extLst>
              <a:ext uri="{FF2B5EF4-FFF2-40B4-BE49-F238E27FC236}">
                <a16:creationId xmlns:a16="http://schemas.microsoft.com/office/drawing/2014/main" id="{30E34680-646F-41E6-929D-50E6B4AC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200892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Bubble Sort</a:t>
            </a:r>
          </a:p>
        </p:txBody>
      </p:sp>
      <p:sp>
        <p:nvSpPr>
          <p:cNvPr id="50" name="Rectangle 7" descr="queues">
            <a:extLst>
              <a:ext uri="{FF2B5EF4-FFF2-40B4-BE49-F238E27FC236}">
                <a16:creationId xmlns:a16="http://schemas.microsoft.com/office/drawing/2014/main" id="{FC778D4C-9BA5-4103-A9EE-0C3C31A5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890784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Insertion Sort</a:t>
            </a:r>
          </a:p>
        </p:txBody>
      </p:sp>
      <p:sp>
        <p:nvSpPr>
          <p:cNvPr id="55" name="Rectangle 7" descr="queues">
            <a:extLst>
              <a:ext uri="{FF2B5EF4-FFF2-40B4-BE49-F238E27FC236}">
                <a16:creationId xmlns:a16="http://schemas.microsoft.com/office/drawing/2014/main" id="{5CED18F1-8305-4890-B7E4-5A3EC60E1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458067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NP Complete Problems</a:t>
            </a:r>
          </a:p>
        </p:txBody>
      </p:sp>
      <p:sp>
        <p:nvSpPr>
          <p:cNvPr id="46" name="Rectangle 4" descr="Divide &amp; Conquer&#10;">
            <a:extLst>
              <a:ext uri="{FF2B5EF4-FFF2-40B4-BE49-F238E27FC236}">
                <a16:creationId xmlns:a16="http://schemas.microsoft.com/office/drawing/2014/main" id="{4555AC95-7A93-44FD-9A61-6451BEF7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8" y="1844386"/>
            <a:ext cx="210312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Divide &amp; Conquer</a:t>
            </a:r>
          </a:p>
        </p:txBody>
      </p:sp>
      <p:sp>
        <p:nvSpPr>
          <p:cNvPr id="51" name="Rectangle 8" descr="trees">
            <a:extLst>
              <a:ext uri="{FF2B5EF4-FFF2-40B4-BE49-F238E27FC236}">
                <a16:creationId xmlns:a16="http://schemas.microsoft.com/office/drawing/2014/main" id="{843A9768-CB87-44EC-88C5-56C6C1A4C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2491186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Binary Search</a:t>
            </a:r>
          </a:p>
        </p:txBody>
      </p:sp>
      <p:sp>
        <p:nvSpPr>
          <p:cNvPr id="52" name="Rectangle 9" descr="graphs">
            <a:extLst>
              <a:ext uri="{FF2B5EF4-FFF2-40B4-BE49-F238E27FC236}">
                <a16:creationId xmlns:a16="http://schemas.microsoft.com/office/drawing/2014/main" id="{016A0C9F-7B77-43E3-A687-1129683F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7" y="3200892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Merge Sort</a:t>
            </a:r>
          </a:p>
        </p:txBody>
      </p:sp>
      <p:sp>
        <p:nvSpPr>
          <p:cNvPr id="56" name="Rectangle 9" descr="graphs">
            <a:extLst>
              <a:ext uri="{FF2B5EF4-FFF2-40B4-BE49-F238E27FC236}">
                <a16:creationId xmlns:a16="http://schemas.microsoft.com/office/drawing/2014/main" id="{5CA4B344-8807-4079-975F-329F30F5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3890784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Quick Sort</a:t>
            </a:r>
          </a:p>
        </p:txBody>
      </p:sp>
      <p:sp>
        <p:nvSpPr>
          <p:cNvPr id="57" name="Rectangle 12" descr="Dynamic Programming&#10;">
            <a:extLst>
              <a:ext uri="{FF2B5EF4-FFF2-40B4-BE49-F238E27FC236}">
                <a16:creationId xmlns:a16="http://schemas.microsoft.com/office/drawing/2014/main" id="{2AFEEB72-DDE4-45AF-837B-6610324D5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063" y="1844386"/>
            <a:ext cx="2743200" cy="457200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Dynamic Programming</a:t>
            </a:r>
          </a:p>
        </p:txBody>
      </p:sp>
      <p:sp>
        <p:nvSpPr>
          <p:cNvPr id="58" name="Rectangle 10" descr="sets">
            <a:extLst>
              <a:ext uri="{FF2B5EF4-FFF2-40B4-BE49-F238E27FC236}">
                <a16:creationId xmlns:a16="http://schemas.microsoft.com/office/drawing/2014/main" id="{995D20B8-6C2D-4111-A4E2-561FD031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332" y="2491186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Knapsack</a:t>
            </a:r>
          </a:p>
        </p:txBody>
      </p:sp>
      <p:sp>
        <p:nvSpPr>
          <p:cNvPr id="59" name="Rectangle 10" descr="sets">
            <a:extLst>
              <a:ext uri="{FF2B5EF4-FFF2-40B4-BE49-F238E27FC236}">
                <a16:creationId xmlns:a16="http://schemas.microsoft.com/office/drawing/2014/main" id="{2036C289-9CA9-4C67-9C41-2B6C471D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755" y="3200892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Fibonacci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6E2F-AACE-19FD-642A-5425E8FB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FDE030-9A48-1D31-BBCC-045747455CC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0249B9D-82CF-37F7-39E6-B2713B7FF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B38997C4-DB29-61AD-ED19-950594214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5874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3429</TotalTime>
  <Words>1699</Words>
  <Application>Microsoft Office PowerPoint</Application>
  <PresentationFormat>Widescreen</PresentationFormat>
  <Paragraphs>429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Courier New</vt:lpstr>
      <vt:lpstr>Gotham Bold</vt:lpstr>
      <vt:lpstr>Wingdings</vt:lpstr>
      <vt:lpstr>1_Office Theme</vt:lpstr>
      <vt:lpstr>PowerPoint Presentation</vt:lpstr>
      <vt:lpstr>   About Me: Amanpreet Kapoor          </vt:lpstr>
      <vt:lpstr>   Course Staff   </vt:lpstr>
      <vt:lpstr>   Learners: Let’s Get to Know You   </vt:lpstr>
      <vt:lpstr>   Course Objectives   </vt:lpstr>
      <vt:lpstr>   What is this Course About?   </vt:lpstr>
      <vt:lpstr>   What is this Course About?   </vt:lpstr>
      <vt:lpstr>  Categories of Data Structures  </vt:lpstr>
      <vt:lpstr>  Categories of Algorithms  </vt:lpstr>
      <vt:lpstr>   Logistics &amp; Policies   </vt:lpstr>
      <vt:lpstr>   Format   </vt:lpstr>
      <vt:lpstr>   Communication   </vt:lpstr>
      <vt:lpstr>   Communication   </vt:lpstr>
      <vt:lpstr>   Communication   </vt:lpstr>
      <vt:lpstr>   Debugging   </vt:lpstr>
      <vt:lpstr>   Grading   </vt:lpstr>
      <vt:lpstr>   Timeline   </vt:lpstr>
      <vt:lpstr> Programming Language </vt:lpstr>
      <vt:lpstr>   Tools   </vt:lpstr>
      <vt:lpstr>   Textbook (Optional)   </vt:lpstr>
      <vt:lpstr>   Feedback   </vt:lpstr>
      <vt:lpstr>   Expectations   </vt:lpstr>
      <vt:lpstr>   Academic Dishonesty   </vt:lpstr>
      <vt:lpstr>   Academic Dishonesty   </vt:lpstr>
      <vt:lpstr>   Academic Dishonesty   </vt:lpstr>
      <vt:lpstr>   Academic Dishonesty   </vt:lpstr>
      <vt:lpstr>  Acknowledgements</vt:lpstr>
      <vt:lpstr>  References</vt:lpstr>
      <vt:lpstr>   Walkthrough   </vt:lpstr>
      <vt:lpstr>   Walkthrough   </vt:lpstr>
      <vt:lpstr>   Questions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amanpreet kapoor</cp:lastModifiedBy>
  <cp:revision>292</cp:revision>
  <dcterms:created xsi:type="dcterms:W3CDTF">2020-04-14T17:15:24Z</dcterms:created>
  <dcterms:modified xsi:type="dcterms:W3CDTF">2022-08-24T22:30:41Z</dcterms:modified>
</cp:coreProperties>
</file>